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7" r:id="rId2"/>
    <p:sldId id="260" r:id="rId3"/>
    <p:sldId id="265" r:id="rId4"/>
    <p:sldId id="258" r:id="rId5"/>
    <p:sldId id="262" r:id="rId6"/>
    <p:sldId id="263" r:id="rId7"/>
    <p:sldId id="264" r:id="rId8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28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38" autoAdjust="0"/>
    <p:restoredTop sz="94660"/>
  </p:normalViewPr>
  <p:slideViewPr>
    <p:cSldViewPr snapToGrid="0" showGuides="1">
      <p:cViewPr varScale="1">
        <p:scale>
          <a:sx n="104" d="100"/>
          <a:sy n="104" d="100"/>
        </p:scale>
        <p:origin x="882" y="114"/>
      </p:cViewPr>
      <p:guideLst>
        <p:guide orient="horz" pos="2228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CFAE4A-7193-41EA-9F13-F3AC8CC81297}" type="datetimeFigureOut">
              <a:rPr lang="ko-KR" altLang="en-US" smtClean="0"/>
              <a:t>2026-04-23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C0C4C7-9629-4A1C-B635-6E56A62280F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95805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C0C4C7-9629-4A1C-B635-6E56A62280FC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265926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C0C4C7-9629-4A1C-B635-6E56A62280FC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952976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C0C4C7-9629-4A1C-B635-6E56A62280FC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371186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C0C4C7-9629-4A1C-B635-6E56A62280FC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782044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573854B-1435-026B-C108-3E01E7273D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34FEB378-694B-AC7D-32C3-8C2BD05D59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7E0B2212-2B11-427A-DC1D-23552C5E2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CE077-7DBF-41C3-A351-E80FCF7535FF}" type="datetimeFigureOut">
              <a:rPr lang="ko-KR" altLang="en-US" smtClean="0"/>
              <a:t>2026-04-23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A32DE39-5B22-9825-3442-2C70098ED0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E2B51ABD-78FB-E1C9-8B68-95D0EEA9C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02CC4-8E42-4084-9EE6-46D8BE46437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463061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7978D0D-5486-5227-EE9B-7C9ECD81F8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11201040-C425-C91C-9E8A-ED639EBDC4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9FD2E5A-D8C9-E5AB-4877-A50F7E526C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CE077-7DBF-41C3-A351-E80FCF7535FF}" type="datetimeFigureOut">
              <a:rPr lang="ko-KR" altLang="en-US" smtClean="0"/>
              <a:t>2026-04-23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4CC2AA9-1F65-3914-0F10-835B93A05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B9ECA46-883D-282E-5D42-2D29D8F12A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02CC4-8E42-4084-9EE6-46D8BE46437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830687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F70B180E-7C67-1BB1-927C-94FECA608D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DAF9EABF-8DB6-DDC7-10E2-2E5273278E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0C62CA3-3814-3C4A-362F-9D74175846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CE077-7DBF-41C3-A351-E80FCF7535FF}" type="datetimeFigureOut">
              <a:rPr lang="ko-KR" altLang="en-US" smtClean="0"/>
              <a:t>2026-04-23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650FB3E-4492-9515-A45C-55D082DAA7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9250DE9A-D1F7-E8F2-031B-D33E0E37AB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02CC4-8E42-4084-9EE6-46D8BE46437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792515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BC697E6-8BBD-A1AD-B449-3E1A59CAC8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C63C1368-182E-737F-CB44-7AEE843FF7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88DE0A6-081F-F304-D887-ED2A33E562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CE077-7DBF-41C3-A351-E80FCF7535FF}" type="datetimeFigureOut">
              <a:rPr lang="ko-KR" altLang="en-US" smtClean="0"/>
              <a:t>2026-04-23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586C7BE-DB1F-DDDB-11DB-70C9B84CE2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7FB7A43-7F02-4387-1D3B-7C00CD0EFA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02CC4-8E42-4084-9EE6-46D8BE46437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0363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38E0BC4-7C5E-85E9-542D-EADCD7240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CDFEB75-61E2-B04A-FEAF-4DD024860C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6E1B2B0-2368-CCE4-F9A0-2558584EDB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CE077-7DBF-41C3-A351-E80FCF7535FF}" type="datetimeFigureOut">
              <a:rPr lang="ko-KR" altLang="en-US" smtClean="0"/>
              <a:t>2026-04-23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E9273BB2-FB88-3B72-55EF-26BCA1F0CE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E3E82656-9DC0-1C8D-F894-210F54C88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02CC4-8E42-4084-9EE6-46D8BE46437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114443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419B79E-0DF2-0A30-32CE-5A95EE01C6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9B11206B-31E8-22D4-958D-2E03D87703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28E2920D-CF26-5846-265A-64FEFD3644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E2128841-A931-D695-3A1C-5836464F85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CE077-7DBF-41C3-A351-E80FCF7535FF}" type="datetimeFigureOut">
              <a:rPr lang="ko-KR" altLang="en-US" smtClean="0"/>
              <a:t>2026-04-23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2CB9A329-A637-0994-B9E6-D476D9260C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F14DA873-98ED-E37C-A229-035AC7BF2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02CC4-8E42-4084-9EE6-46D8BE46437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672654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D44C46E-2F8B-C89F-81BA-B4284FE9BC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BF7E477-D1F1-D634-7C72-C30528E2D4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86CE8B66-EBF7-0117-F139-E903856A8A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52E321FD-FD4B-98F0-C18B-D0C8B2849B2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D53F55FA-6AD1-00DC-C94F-286EE26AA52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EEF9EF93-225C-AE21-7D5F-1FD1E52781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CE077-7DBF-41C3-A351-E80FCF7535FF}" type="datetimeFigureOut">
              <a:rPr lang="ko-KR" altLang="en-US" smtClean="0"/>
              <a:t>2026-04-23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70611368-138B-D736-B18E-83B65AC98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7417D9E0-B61A-C316-3E8E-E3AF4B716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02CC4-8E42-4084-9EE6-46D8BE46437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868721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EF5E125-9F5A-CFAA-6570-34BD0327CA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467CF7E5-0585-EA83-B5BC-58C305E4C5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CE077-7DBF-41C3-A351-E80FCF7535FF}" type="datetimeFigureOut">
              <a:rPr lang="ko-KR" altLang="en-US" smtClean="0"/>
              <a:t>2026-04-23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7B9ED0C9-70BD-0D44-5571-AF5CF9A6A4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A1B95A6-8154-BBEC-968E-4C65AE3C4B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02CC4-8E42-4084-9EE6-46D8BE46437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032367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3FEE0759-C3EF-8122-F5D8-D345B8A572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CE077-7DBF-41C3-A351-E80FCF7535FF}" type="datetimeFigureOut">
              <a:rPr lang="ko-KR" altLang="en-US" smtClean="0"/>
              <a:t>2026-04-23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27BDA992-9F34-7E3B-9125-5C805536CA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FE48A9D-AB90-09D9-38DD-99B501B860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02CC4-8E42-4084-9EE6-46D8BE46437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84535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B7CE1BE-B2AD-3D30-8E17-47482535E8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AFDD1C8-8422-95D0-1F0E-79FE5DB864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4398BFCF-8DDF-E8F9-3E5B-086EF7675A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2FCF5EBF-B2B7-8ADC-6318-B6A0C09379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CE077-7DBF-41C3-A351-E80FCF7535FF}" type="datetimeFigureOut">
              <a:rPr lang="ko-KR" altLang="en-US" smtClean="0"/>
              <a:t>2026-04-23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CD7FEA7D-6983-E1D5-F713-B2E5BB87AD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E58929F-637A-1B61-F7D8-43130141C4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02CC4-8E42-4084-9EE6-46D8BE46437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88225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2452957-34C2-3597-2A46-DA383CFD09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4B005EBC-FF32-6DEC-1A08-515865D3D69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1CD1DE2-A1C7-9312-4C08-4AC94DA75C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0B9F1E15-4746-CCFF-1237-C535CFBE1F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CE077-7DBF-41C3-A351-E80FCF7535FF}" type="datetimeFigureOut">
              <a:rPr lang="ko-KR" altLang="en-US" smtClean="0"/>
              <a:t>2026-04-23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230327BE-56C7-5BBF-092C-FD3964D586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29AD965D-6100-FA72-A175-8D175AAF90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02CC4-8E42-4084-9EE6-46D8BE46437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238412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8E0546ED-33D2-68D2-3989-4804D7191F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C4DF6E0-4012-DE60-D5EF-E81F1730A5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53B4A3A-583F-BAAB-4D22-D5655A4BB8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0CE077-7DBF-41C3-A351-E80FCF7535FF}" type="datetimeFigureOut">
              <a:rPr lang="ko-KR" altLang="en-US" smtClean="0"/>
              <a:t>2026-04-23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A3EBFC0-6AED-3DA4-05EE-0D141B38B4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B0B8DDB-2453-CD3B-68F7-87D46F37C7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D02CC4-8E42-4084-9EE6-46D8BE46437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9299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>
            <a:extLst>
              <a:ext uri="{FF2B5EF4-FFF2-40B4-BE49-F238E27FC236}">
                <a16:creationId xmlns:a16="http://schemas.microsoft.com/office/drawing/2014/main" id="{B7DF7FF8-C511-B18B-0D25-D16D93AFE66E}"/>
              </a:ext>
            </a:extLst>
          </p:cNvPr>
          <p:cNvSpPr/>
          <p:nvPr/>
        </p:nvSpPr>
        <p:spPr>
          <a:xfrm>
            <a:off x="0" y="9525"/>
            <a:ext cx="12192000" cy="6858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7CC4DA1-38F1-1B44-FF5D-59E863DB6977}"/>
              </a:ext>
            </a:extLst>
          </p:cNvPr>
          <p:cNvSpPr txBox="1"/>
          <p:nvPr/>
        </p:nvSpPr>
        <p:spPr>
          <a:xfrm>
            <a:off x="5301003" y="4992856"/>
            <a:ext cx="1515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</a:rPr>
              <a:t>2026. 04. 09.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6C5E11D-5699-682E-2656-B6B1F8A0F7C1}"/>
              </a:ext>
            </a:extLst>
          </p:cNvPr>
          <p:cNvSpPr txBox="1"/>
          <p:nvPr/>
        </p:nvSpPr>
        <p:spPr>
          <a:xfrm>
            <a:off x="364463" y="2607528"/>
            <a:ext cx="1146307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  <a:t>Short-form Video Shooting Guidelines</a:t>
            </a:r>
            <a:endParaRPr lang="ko-KR" altLang="en-US" sz="4800" b="1" dirty="0">
              <a:solidFill>
                <a:schemeClr val="bg1"/>
              </a:solidFill>
              <a:latin typeface="NanumSquare" panose="020B0600000101010101" pitchFamily="50" charset="-127"/>
              <a:ea typeface="NanumSquare" panose="020B0600000101010101" pitchFamily="50" charset="-127"/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6B315B31-FC79-0157-10A7-4E641533346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9742" b="60701" l="35747" r="63170">
                        <a14:foregroundMark x1="49202" y1="50867" x2="49202" y2="50867"/>
                        <a14:foregroundMark x1="45097" y1="40185" x2="45097" y2="40185"/>
                        <a14:foregroundMark x1="45981" y1="39742" x2="45981" y2="39742"/>
                        <a14:foregroundMark x1="48917" y1="45990" x2="48917" y2="45990"/>
                        <a14:foregroundMark x1="52737" y1="49899" x2="52737" y2="49899"/>
                        <a14:foregroundMark x1="56670" y1="50464" x2="56670" y2="50464"/>
                        <a14:foregroundMark x1="60804" y1="50302" x2="60804" y2="50302"/>
                        <a14:foregroundMark x1="61089" y1="41435" x2="61089" y2="414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319" t="37279" r="33399" b="36666"/>
          <a:stretch/>
        </p:blipFill>
        <p:spPr>
          <a:xfrm>
            <a:off x="5301003" y="5430963"/>
            <a:ext cx="1400175" cy="752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45534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A95E511C-C7E8-D6DE-14F8-C7AC5CA7A1D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95391B3C-CF6D-BD4E-92F9-59B9B6407F01}"/>
              </a:ext>
            </a:extLst>
          </p:cNvPr>
          <p:cNvGrpSpPr/>
          <p:nvPr/>
        </p:nvGrpSpPr>
        <p:grpSpPr>
          <a:xfrm>
            <a:off x="328612" y="1064157"/>
            <a:ext cx="11434763" cy="5668975"/>
            <a:chOff x="185737" y="880451"/>
            <a:chExt cx="11820525" cy="5860223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A148496-C5C6-5975-F643-068317308C70}"/>
                </a:ext>
              </a:extLst>
            </p:cNvPr>
            <p:cNvSpPr txBox="1"/>
            <p:nvPr/>
          </p:nvSpPr>
          <p:spPr>
            <a:xfrm>
              <a:off x="1914525" y="903995"/>
              <a:ext cx="9414247" cy="55677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ko-KR" dirty="0">
                  <a:solidFill>
                    <a:schemeClr val="bg1"/>
                  </a:solidFill>
                  <a:latin typeface="NanumSquare" panose="020B0600000101010101" pitchFamily="50" charset="-127"/>
                  <a:ea typeface="NanumSquare" panose="020B0600000101010101" pitchFamily="50" charset="-127"/>
                </a:rPr>
                <a:t>Minimum </a:t>
              </a:r>
              <a:r>
                <a:rPr lang="en-US" altLang="ko-KR" dirty="0">
                  <a:solidFill>
                    <a:srgbClr val="FFFF00"/>
                  </a:solidFill>
                  <a:latin typeface="NanumSquare" panose="020B0600000101010101" pitchFamily="50" charset="-127"/>
                  <a:ea typeface="NanumSquare" panose="020B0600000101010101" pitchFamily="50" charset="-127"/>
                </a:rPr>
                <a:t>3–5 minutes </a:t>
              </a:r>
              <a:r>
                <a:rPr lang="en-US" altLang="ko-KR" dirty="0">
                  <a:solidFill>
                    <a:schemeClr val="bg1"/>
                  </a:solidFill>
                  <a:latin typeface="NanumSquare" panose="020B0600000101010101" pitchFamily="50" charset="-127"/>
                  <a:ea typeface="NanumSquare" panose="020B0600000101010101" pitchFamily="50" charset="-127"/>
                </a:rPr>
                <a:t>per section / Total shooting time - </a:t>
              </a:r>
              <a:r>
                <a:rPr lang="en-US" altLang="ko-KR" dirty="0">
                  <a:solidFill>
                    <a:srgbClr val="FFFF00"/>
                  </a:solidFill>
                  <a:latin typeface="NanumSquare" panose="020B0600000101010101" pitchFamily="50" charset="-127"/>
                  <a:ea typeface="NanumSquare" panose="020B0600000101010101" pitchFamily="50" charset="-127"/>
                </a:rPr>
                <a:t>minimum 20 minutes</a:t>
              </a:r>
              <a:r>
                <a:rPr lang="en-US" altLang="ko-KR" sz="1100" dirty="0">
                  <a:solidFill>
                    <a:schemeClr val="bg1"/>
                  </a:solidFill>
                  <a:latin typeface="NanumSquare" panose="020B0600000101010101" pitchFamily="50" charset="-127"/>
                  <a:ea typeface="NanumSquare" panose="020B0600000101010101" pitchFamily="50" charset="-127"/>
                </a:rPr>
                <a:t>(ex) 5mins of exterior view, 5mins of store interior, 5mins of product shooting, 5mins of on-site reaction</a:t>
              </a:r>
              <a:endParaRPr lang="ko-KR" altLang="en-US" dirty="0">
                <a:solidFill>
                  <a:schemeClr val="bg1"/>
                </a:solidFill>
                <a:latin typeface="NanumSquare" panose="020B0600000101010101" pitchFamily="50" charset="-127"/>
                <a:ea typeface="NanumSquare" panose="020B0600000101010101" pitchFamily="50" charset="-127"/>
              </a:endParaRPr>
            </a:p>
          </p:txBody>
        </p:sp>
        <p:sp>
          <p:nvSpPr>
            <p:cNvPr id="8" name="사각형: 둥근 모서리 7">
              <a:extLst>
                <a:ext uri="{FF2B5EF4-FFF2-40B4-BE49-F238E27FC236}">
                  <a16:creationId xmlns:a16="http://schemas.microsoft.com/office/drawing/2014/main" id="{07C14FED-B930-9DA4-C970-CCD6352B4EB7}"/>
                </a:ext>
              </a:extLst>
            </p:cNvPr>
            <p:cNvSpPr/>
            <p:nvPr/>
          </p:nvSpPr>
          <p:spPr>
            <a:xfrm>
              <a:off x="529854" y="2459152"/>
              <a:ext cx="1422772" cy="504825"/>
            </a:xfrm>
            <a:prstGeom prst="roundRect">
              <a:avLst/>
            </a:prstGeom>
            <a:noFill/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600" dirty="0"/>
                <a:t>Subtitle</a:t>
              </a:r>
              <a:endParaRPr lang="ko-KR" altLang="en-US" sz="1600" dirty="0"/>
            </a:p>
          </p:txBody>
        </p:sp>
        <p:sp>
          <p:nvSpPr>
            <p:cNvPr id="9" name="사각형: 둥근 모서리 8">
              <a:extLst>
                <a:ext uri="{FF2B5EF4-FFF2-40B4-BE49-F238E27FC236}">
                  <a16:creationId xmlns:a16="http://schemas.microsoft.com/office/drawing/2014/main" id="{D5E1F00B-775C-B450-6E12-97A14C313088}"/>
                </a:ext>
              </a:extLst>
            </p:cNvPr>
            <p:cNvSpPr/>
            <p:nvPr/>
          </p:nvSpPr>
          <p:spPr>
            <a:xfrm>
              <a:off x="567954" y="880451"/>
              <a:ext cx="1346571" cy="504825"/>
            </a:xfrm>
            <a:prstGeom prst="roundRect">
              <a:avLst/>
            </a:prstGeom>
            <a:noFill/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600" dirty="0"/>
                <a:t>Video length</a:t>
              </a:r>
              <a:endParaRPr lang="ko-KR" altLang="en-US" sz="1600" dirty="0"/>
            </a:p>
          </p:txBody>
        </p:sp>
        <p:sp>
          <p:nvSpPr>
            <p:cNvPr id="10" name="사각형: 둥근 모서리 9">
              <a:extLst>
                <a:ext uri="{FF2B5EF4-FFF2-40B4-BE49-F238E27FC236}">
                  <a16:creationId xmlns:a16="http://schemas.microsoft.com/office/drawing/2014/main" id="{9E44C707-4866-8E74-C6FA-32A3F4F48527}"/>
                </a:ext>
              </a:extLst>
            </p:cNvPr>
            <p:cNvSpPr/>
            <p:nvPr/>
          </p:nvSpPr>
          <p:spPr>
            <a:xfrm>
              <a:off x="567954" y="1494813"/>
              <a:ext cx="1346572" cy="504825"/>
            </a:xfrm>
            <a:prstGeom prst="roundRect">
              <a:avLst/>
            </a:prstGeom>
            <a:noFill/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600" dirty="0"/>
                <a:t>Shooting method</a:t>
              </a:r>
              <a:endParaRPr lang="ko-KR" altLang="en-US" sz="1600" dirty="0"/>
            </a:p>
          </p:txBody>
        </p:sp>
        <p:sp>
          <p:nvSpPr>
            <p:cNvPr id="11" name="사각형: 둥근 모서리 10">
              <a:extLst>
                <a:ext uri="{FF2B5EF4-FFF2-40B4-BE49-F238E27FC236}">
                  <a16:creationId xmlns:a16="http://schemas.microsoft.com/office/drawing/2014/main" id="{82B64DF9-9670-F564-C534-76A3509C9D6E}"/>
                </a:ext>
              </a:extLst>
            </p:cNvPr>
            <p:cNvSpPr/>
            <p:nvPr/>
          </p:nvSpPr>
          <p:spPr>
            <a:xfrm>
              <a:off x="567955" y="5280160"/>
              <a:ext cx="1422770" cy="504825"/>
            </a:xfrm>
            <a:prstGeom prst="roundRect">
              <a:avLst/>
            </a:prstGeom>
            <a:noFill/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600" dirty="0"/>
                <a:t>Purchased products</a:t>
              </a:r>
              <a:endParaRPr lang="ko-KR" altLang="en-US" sz="1600" dirty="0"/>
            </a:p>
          </p:txBody>
        </p:sp>
        <p:sp>
          <p:nvSpPr>
            <p:cNvPr id="12" name="사각형: 둥근 모서리 11">
              <a:extLst>
                <a:ext uri="{FF2B5EF4-FFF2-40B4-BE49-F238E27FC236}">
                  <a16:creationId xmlns:a16="http://schemas.microsoft.com/office/drawing/2014/main" id="{C724322D-A8E4-4E98-BB14-0CCC65CCAECB}"/>
                </a:ext>
              </a:extLst>
            </p:cNvPr>
            <p:cNvSpPr/>
            <p:nvPr/>
          </p:nvSpPr>
          <p:spPr>
            <a:xfrm>
              <a:off x="529857" y="3028414"/>
              <a:ext cx="1422770" cy="504825"/>
            </a:xfrm>
            <a:prstGeom prst="roundRect">
              <a:avLst/>
            </a:prstGeom>
            <a:noFill/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600" dirty="0"/>
                <a:t>Tasting</a:t>
              </a:r>
              <a:endParaRPr lang="ko-KR" altLang="en-US" sz="1600" dirty="0"/>
            </a:p>
          </p:txBody>
        </p:sp>
        <p:sp>
          <p:nvSpPr>
            <p:cNvPr id="13" name="사각형: 둥근 모서리 12">
              <a:extLst>
                <a:ext uri="{FF2B5EF4-FFF2-40B4-BE49-F238E27FC236}">
                  <a16:creationId xmlns:a16="http://schemas.microsoft.com/office/drawing/2014/main" id="{1CD4DDC0-5D8A-E9CB-88F6-C81FBC8D2691}"/>
                </a:ext>
              </a:extLst>
            </p:cNvPr>
            <p:cNvSpPr/>
            <p:nvPr/>
          </p:nvSpPr>
          <p:spPr>
            <a:xfrm>
              <a:off x="529857" y="3616584"/>
              <a:ext cx="1422770" cy="504825"/>
            </a:xfrm>
            <a:prstGeom prst="roundRect">
              <a:avLst/>
            </a:prstGeom>
            <a:noFill/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600" dirty="0"/>
                <a:t>Sound</a:t>
              </a:r>
              <a:endParaRPr lang="ko-KR" altLang="en-US" sz="1600" dirty="0"/>
            </a:p>
          </p:txBody>
        </p:sp>
        <p:sp>
          <p:nvSpPr>
            <p:cNvPr id="14" name="사각형: 둥근 모서리 13">
              <a:extLst>
                <a:ext uri="{FF2B5EF4-FFF2-40B4-BE49-F238E27FC236}">
                  <a16:creationId xmlns:a16="http://schemas.microsoft.com/office/drawing/2014/main" id="{FEFA608A-9BC4-C556-2E7D-1770F623D7FE}"/>
                </a:ext>
              </a:extLst>
            </p:cNvPr>
            <p:cNvSpPr/>
            <p:nvPr/>
          </p:nvSpPr>
          <p:spPr>
            <a:xfrm>
              <a:off x="529855" y="4276046"/>
              <a:ext cx="1422771" cy="504825"/>
            </a:xfrm>
            <a:prstGeom prst="roundRect">
              <a:avLst/>
            </a:prstGeom>
            <a:noFill/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600" dirty="0"/>
                <a:t>Portrait rights</a:t>
              </a:r>
              <a:endParaRPr lang="ko-KR" altLang="en-US" sz="1600" dirty="0"/>
            </a:p>
          </p:txBody>
        </p:sp>
        <p:sp>
          <p:nvSpPr>
            <p:cNvPr id="15" name="사각형: 둥근 모서리 14">
              <a:extLst>
                <a:ext uri="{FF2B5EF4-FFF2-40B4-BE49-F238E27FC236}">
                  <a16:creationId xmlns:a16="http://schemas.microsoft.com/office/drawing/2014/main" id="{E66E364E-56D8-2B5D-2875-C588718C785E}"/>
                </a:ext>
              </a:extLst>
            </p:cNvPr>
            <p:cNvSpPr/>
            <p:nvPr/>
          </p:nvSpPr>
          <p:spPr>
            <a:xfrm>
              <a:off x="567954" y="6128912"/>
              <a:ext cx="1422771" cy="504825"/>
            </a:xfrm>
            <a:prstGeom prst="roundRect">
              <a:avLst/>
            </a:prstGeom>
            <a:noFill/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600" dirty="0"/>
                <a:t>Brand exposure</a:t>
              </a:r>
              <a:endParaRPr lang="ko-KR" altLang="en-US" sz="1600" dirty="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5D17695-8D4E-EEC8-8630-CC663A96952F}"/>
                </a:ext>
              </a:extLst>
            </p:cNvPr>
            <p:cNvSpPr txBox="1"/>
            <p:nvPr/>
          </p:nvSpPr>
          <p:spPr>
            <a:xfrm>
              <a:off x="1914524" y="1507055"/>
              <a:ext cx="9628959" cy="66813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ko-KR" dirty="0">
                  <a:solidFill>
                    <a:schemeClr val="bg1"/>
                  </a:solidFill>
                  <a:latin typeface="NanumSquare" panose="020B0600000101010101" pitchFamily="50" charset="-127"/>
                  <a:ea typeface="NanumSquare" panose="020B0600000101010101" pitchFamily="50" charset="-127"/>
                </a:rPr>
                <a:t>Use of </a:t>
              </a:r>
              <a:r>
                <a:rPr lang="en-US" altLang="ko-KR" dirty="0">
                  <a:solidFill>
                    <a:srgbClr val="FFFF00"/>
                  </a:solidFill>
                  <a:latin typeface="NanumSquare" panose="020B0600000101010101" pitchFamily="50" charset="-127"/>
                  <a:ea typeface="NanumSquare" panose="020B0600000101010101" pitchFamily="50" charset="-127"/>
                </a:rPr>
                <a:t>first-person perspective </a:t>
              </a:r>
              <a:r>
                <a:rPr lang="en-US" altLang="ko-KR" dirty="0">
                  <a:solidFill>
                    <a:schemeClr val="bg1"/>
                  </a:solidFill>
                  <a:latin typeface="NanumSquare" panose="020B0600000101010101" pitchFamily="50" charset="-127"/>
                  <a:ea typeface="NanumSquare" panose="020B0600000101010101" pitchFamily="50" charset="-127"/>
                </a:rPr>
                <a:t>for viewer’s immersion, and fix the camera as much as possible when filming indoors to prevent camera shake.</a:t>
              </a:r>
              <a:endParaRPr lang="ko-KR" altLang="en-US" dirty="0">
                <a:solidFill>
                  <a:srgbClr val="FFFF00"/>
                </a:solidFill>
                <a:latin typeface="NanumSquare" panose="020B0600000101010101" pitchFamily="50" charset="-127"/>
                <a:ea typeface="NanumSquare" panose="020B0600000101010101" pitchFamily="50" charset="-127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DBF0611-D87A-B052-B1BB-014802D42434}"/>
                </a:ext>
              </a:extLst>
            </p:cNvPr>
            <p:cNvSpPr txBox="1"/>
            <p:nvPr/>
          </p:nvSpPr>
          <p:spPr>
            <a:xfrm>
              <a:off x="1990725" y="2396850"/>
              <a:ext cx="9414247" cy="66813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ko-KR" dirty="0">
                  <a:solidFill>
                    <a:srgbClr val="FFFF00"/>
                  </a:solidFill>
                  <a:latin typeface="NanumSquare" panose="020B0600000101010101" pitchFamily="50" charset="-127"/>
                  <a:ea typeface="NanumSquare" panose="020B0600000101010101" pitchFamily="50" charset="-127"/>
                </a:rPr>
                <a:t>Submitting filming information as text </a:t>
              </a:r>
              <a:r>
                <a:rPr lang="en-US" altLang="ko-KR" dirty="0">
                  <a:solidFill>
                    <a:schemeClr val="bg1"/>
                  </a:solidFill>
                  <a:latin typeface="NanumSquare" panose="020B0600000101010101" pitchFamily="50" charset="-127"/>
                  <a:ea typeface="NanumSquare" panose="020B0600000101010101" pitchFamily="50" charset="-127"/>
                </a:rPr>
                <a:t>is required to write down the subtitle during the editing process.</a:t>
              </a:r>
              <a:endParaRPr lang="ko-KR" altLang="en-US" sz="1100" dirty="0">
                <a:solidFill>
                  <a:schemeClr val="bg1"/>
                </a:solidFill>
                <a:latin typeface="NanumSquare" panose="020B0600000101010101" pitchFamily="50" charset="-127"/>
                <a:ea typeface="NanumSquare" panose="020B0600000101010101" pitchFamily="50" charset="-127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625105D-337A-EF48-80B5-97E1756B98FE}"/>
                </a:ext>
              </a:extLst>
            </p:cNvPr>
            <p:cNvSpPr txBox="1"/>
            <p:nvPr/>
          </p:nvSpPr>
          <p:spPr>
            <a:xfrm>
              <a:off x="1990725" y="2935398"/>
              <a:ext cx="9414247" cy="66813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ko-KR" dirty="0">
                  <a:solidFill>
                    <a:schemeClr val="bg1"/>
                  </a:solidFill>
                  <a:latin typeface="NanumSquare" panose="020B0600000101010101" pitchFamily="50" charset="-127"/>
                  <a:ea typeface="NanumSquare" panose="020B0600000101010101" pitchFamily="50" charset="-127"/>
                </a:rPr>
                <a:t>If you have purchased the product, </a:t>
              </a:r>
              <a:r>
                <a:rPr lang="en-US" altLang="ko-KR" dirty="0">
                  <a:solidFill>
                    <a:schemeClr val="bg1"/>
                  </a:solidFill>
                </a:rPr>
                <a:t>prepare and submit </a:t>
              </a:r>
              <a:r>
                <a:rPr lang="en-US" altLang="ko-KR" dirty="0">
                  <a:solidFill>
                    <a:srgbClr val="FFFF00"/>
                  </a:solidFill>
                </a:rPr>
                <a:t>at least one sentence of your impressions after tasting</a:t>
              </a:r>
              <a:r>
                <a:rPr lang="en-US" altLang="ko-KR" dirty="0">
                  <a:solidFill>
                    <a:schemeClr val="bg1"/>
                  </a:solidFill>
                  <a:latin typeface="NanumSquare" panose="020B0600000101010101" pitchFamily="50" charset="-127"/>
                  <a:ea typeface="NanumSquare" panose="020B0600000101010101" pitchFamily="50" charset="-127"/>
                </a:rPr>
                <a:t>.</a:t>
              </a:r>
              <a:r>
                <a:rPr lang="ko-KR" altLang="en-US" dirty="0">
                  <a:solidFill>
                    <a:srgbClr val="FFFF00"/>
                  </a:solidFill>
                  <a:latin typeface="NanumSquare" panose="020B0600000101010101" pitchFamily="50" charset="-127"/>
                  <a:ea typeface="NanumSquare" panose="020B0600000101010101" pitchFamily="50" charset="-127"/>
                </a:rPr>
                <a:t> </a:t>
              </a:r>
              <a:r>
                <a:rPr lang="en-US" altLang="ko-KR" sz="1100" dirty="0">
                  <a:solidFill>
                    <a:schemeClr val="bg1"/>
                  </a:solidFill>
                  <a:latin typeface="NanumSquare" panose="020B0600000101010101" pitchFamily="50" charset="-127"/>
                  <a:ea typeface="NanumSquare" panose="020B0600000101010101" pitchFamily="50" charset="-127"/>
                </a:rPr>
                <a:t>(No need to shoot the face)</a:t>
              </a:r>
              <a:endParaRPr lang="ko-KR" altLang="en-US" sz="1100" dirty="0">
                <a:solidFill>
                  <a:schemeClr val="bg1"/>
                </a:solidFill>
                <a:latin typeface="NanumSquare" panose="020B0600000101010101" pitchFamily="50" charset="-127"/>
                <a:ea typeface="NanumSquare" panose="020B0600000101010101" pitchFamily="50" charset="-127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70817DA-E658-432C-3F40-652B95CCF08E}"/>
                </a:ext>
              </a:extLst>
            </p:cNvPr>
            <p:cNvSpPr txBox="1"/>
            <p:nvPr/>
          </p:nvSpPr>
          <p:spPr>
            <a:xfrm>
              <a:off x="1990724" y="3618845"/>
              <a:ext cx="9414247" cy="73176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ko-KR" dirty="0">
                  <a:solidFill>
                    <a:srgbClr val="FFFF00"/>
                  </a:solidFill>
                  <a:latin typeface="NanumSquare" panose="020B0600000101010101" pitchFamily="50" charset="-127"/>
                  <a:ea typeface="NanumSquare" panose="020B0600000101010101" pitchFamily="50" charset="-127"/>
                </a:rPr>
                <a:t>Will insert background music during the editing process</a:t>
              </a:r>
              <a:br>
                <a:rPr lang="en-US" altLang="ko-KR" dirty="0">
                  <a:solidFill>
                    <a:schemeClr val="bg1"/>
                  </a:solidFill>
                  <a:latin typeface="NanumSquare" panose="020B0600000101010101" pitchFamily="50" charset="-127"/>
                  <a:ea typeface="NanumSquare" panose="020B0600000101010101" pitchFamily="50" charset="-127"/>
                </a:rPr>
              </a:br>
              <a:r>
                <a:rPr lang="en-US" altLang="ko-KR" sz="1100" dirty="0">
                  <a:solidFill>
                    <a:schemeClr val="bg1"/>
                  </a:solidFill>
                  <a:latin typeface="NanumSquare" panose="020B0600000101010101" pitchFamily="50" charset="-127"/>
                  <a:ea typeface="NanumSquare" panose="020B0600000101010101" pitchFamily="50" charset="-127"/>
                </a:rPr>
                <a:t>(Filming noise is acceptable, to enrich the video voice modulation will be applied if narration is provided, subtitle will be inserted if it’s difficult to record the narration)</a:t>
              </a:r>
              <a:r>
                <a:rPr lang="ko-KR" altLang="en-US" sz="1100" dirty="0">
                  <a:solidFill>
                    <a:schemeClr val="bg1"/>
                  </a:solidFill>
                  <a:latin typeface="NanumSquare" panose="020B0600000101010101" pitchFamily="50" charset="-127"/>
                  <a:ea typeface="NanumSquare" panose="020B0600000101010101" pitchFamily="50" charset="-127"/>
                </a:rPr>
                <a:t> </a:t>
              </a:r>
              <a:r>
                <a:rPr lang="en-US" altLang="ko-KR" sz="1100" dirty="0">
                  <a:solidFill>
                    <a:schemeClr val="bg1"/>
                  </a:solidFill>
                  <a:latin typeface="NanumSquare" panose="020B0600000101010101" pitchFamily="50" charset="-127"/>
                  <a:ea typeface="NanumSquare" panose="020B0600000101010101" pitchFamily="50" charset="-127"/>
                </a:rPr>
                <a:t> </a:t>
              </a:r>
              <a:endParaRPr lang="ko-KR" altLang="en-US" sz="1100" dirty="0">
                <a:solidFill>
                  <a:schemeClr val="bg1"/>
                </a:solidFill>
                <a:latin typeface="NanumSquare" panose="020B0600000101010101" pitchFamily="50" charset="-127"/>
                <a:ea typeface="NanumSquare" panose="020B0600000101010101" pitchFamily="50" charset="-127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18C9B59-45FE-67CE-29F1-8EA3606CD018}"/>
                </a:ext>
              </a:extLst>
            </p:cNvPr>
            <p:cNvSpPr txBox="1"/>
            <p:nvPr/>
          </p:nvSpPr>
          <p:spPr>
            <a:xfrm>
              <a:off x="1990724" y="4202379"/>
              <a:ext cx="9414247" cy="66813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ko-KR" dirty="0">
                  <a:solidFill>
                    <a:srgbClr val="FFFF00"/>
                  </a:solidFill>
                  <a:latin typeface="NanumSquare" panose="020B0600000101010101" pitchFamily="50" charset="-127"/>
                  <a:ea typeface="NanumSquare" panose="020B0600000101010101" pitchFamily="50" charset="-127"/>
                </a:rPr>
                <a:t>Faces of passersby will be blurred during the editing process, but please be careful not to capture them on screen as much as possible.</a:t>
              </a:r>
              <a:endParaRPr lang="ko-KR" altLang="en-US" dirty="0">
                <a:solidFill>
                  <a:srgbClr val="FFFF00"/>
                </a:solidFill>
                <a:latin typeface="NanumSquare" panose="020B0600000101010101" pitchFamily="50" charset="-127"/>
                <a:ea typeface="NanumSquare" panose="020B0600000101010101" pitchFamily="50" charset="-127"/>
              </a:endParaRPr>
            </a:p>
          </p:txBody>
        </p:sp>
        <p:cxnSp>
          <p:nvCxnSpPr>
            <p:cNvPr id="21" name="직선 연결선 20">
              <a:extLst>
                <a:ext uri="{FF2B5EF4-FFF2-40B4-BE49-F238E27FC236}">
                  <a16:creationId xmlns:a16="http://schemas.microsoft.com/office/drawing/2014/main" id="{06EFA1FE-27DC-C881-796E-1BF432BD77BB}"/>
                </a:ext>
              </a:extLst>
            </p:cNvPr>
            <p:cNvCxnSpPr/>
            <p:nvPr/>
          </p:nvCxnSpPr>
          <p:spPr>
            <a:xfrm>
              <a:off x="185737" y="2286455"/>
              <a:ext cx="11820525" cy="0"/>
            </a:xfrm>
            <a:prstGeom prst="line">
              <a:avLst/>
            </a:prstGeom>
            <a:noFill/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22" name="직선 연결선 21">
              <a:extLst>
                <a:ext uri="{FF2B5EF4-FFF2-40B4-BE49-F238E27FC236}">
                  <a16:creationId xmlns:a16="http://schemas.microsoft.com/office/drawing/2014/main" id="{830B41EF-770E-B8DD-BF75-A39587727BAD}"/>
                </a:ext>
              </a:extLst>
            </p:cNvPr>
            <p:cNvCxnSpPr/>
            <p:nvPr/>
          </p:nvCxnSpPr>
          <p:spPr>
            <a:xfrm>
              <a:off x="185737" y="4933924"/>
              <a:ext cx="11820525" cy="0"/>
            </a:xfrm>
            <a:prstGeom prst="line">
              <a:avLst/>
            </a:prstGeom>
            <a:noFill/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C1258BE-95F0-A95E-063C-27419F99D3BD}"/>
                </a:ext>
              </a:extLst>
            </p:cNvPr>
            <p:cNvSpPr txBox="1"/>
            <p:nvPr/>
          </p:nvSpPr>
          <p:spPr>
            <a:xfrm>
              <a:off x="1990724" y="4973512"/>
              <a:ext cx="10015538" cy="124082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ko-KR" dirty="0">
                  <a:solidFill>
                    <a:srgbClr val="FFFF00"/>
                  </a:solidFill>
                  <a:latin typeface="NanumSquare" panose="020B0600000101010101" pitchFamily="50" charset="-127"/>
                  <a:ea typeface="NanumSquare" panose="020B0600000101010101" pitchFamily="50" charset="-127"/>
                </a:rPr>
                <a:t>Take the photo of package and labeling carefully</a:t>
              </a:r>
              <a:r>
                <a:rPr lang="en-US" altLang="ko-KR" dirty="0">
                  <a:solidFill>
                    <a:schemeClr val="bg1"/>
                  </a:solidFill>
                  <a:latin typeface="NanumSquare" panose="020B0600000101010101" pitchFamily="50" charset="-127"/>
                  <a:ea typeface="NanumSquare" panose="020B0600000101010101" pitchFamily="50" charset="-127"/>
                </a:rPr>
                <a:t>. mandatory to open the product and take the photo of the contents</a:t>
              </a:r>
              <a:br>
                <a:rPr lang="en-US" altLang="ko-KR" dirty="0">
                  <a:solidFill>
                    <a:schemeClr val="bg1"/>
                  </a:solidFill>
                  <a:latin typeface="NanumSquare" panose="020B0600000101010101" pitchFamily="50" charset="-127"/>
                  <a:ea typeface="NanumSquare" panose="020B0600000101010101" pitchFamily="50" charset="-127"/>
                </a:rPr>
              </a:br>
              <a:r>
                <a:rPr lang="en-US" altLang="ko-KR" dirty="0">
                  <a:solidFill>
                    <a:srgbClr val="FFFF00"/>
                  </a:solidFill>
                  <a:latin typeface="NanumSquare" panose="020B0600000101010101" pitchFamily="50" charset="-127"/>
                  <a:ea typeface="NanumSquare" panose="020B0600000101010101" pitchFamily="50" charset="-127"/>
                </a:rPr>
                <a:t>For drinks: If the package is opaque, need to film the process up to the point of </a:t>
              </a:r>
              <a:r>
                <a:rPr lang="en-US" altLang="ko-KR" dirty="0">
                  <a:solidFill>
                    <a:schemeClr val="bg1"/>
                  </a:solidFill>
                  <a:latin typeface="NanumSquare" panose="020B0600000101010101" pitchFamily="50" charset="-127"/>
                  <a:ea typeface="NanumSquare" panose="020B0600000101010101" pitchFamily="50" charset="-127"/>
                </a:rPr>
                <a:t>opening</a:t>
              </a:r>
              <a:r>
                <a:rPr lang="en-US" altLang="ko-KR" dirty="0">
                  <a:solidFill>
                    <a:schemeClr val="bg1"/>
                  </a:solidFill>
                </a:rPr>
                <a:t> and </a:t>
              </a:r>
              <a:r>
                <a:rPr lang="en-US" altLang="ko-KR" dirty="0">
                  <a:solidFill>
                    <a:srgbClr val="FFFF00"/>
                  </a:solidFill>
                  <a:latin typeface="NanumSquare" panose="020B0600000101010101" pitchFamily="50" charset="-127"/>
                  <a:ea typeface="NanumSquare" panose="020B0600000101010101" pitchFamily="50" charset="-127"/>
                </a:rPr>
                <a:t>pouring it into a cup</a:t>
              </a:r>
              <a:endParaRPr lang="ko-KR" altLang="en-US" dirty="0">
                <a:solidFill>
                  <a:srgbClr val="FFFF00"/>
                </a:solidFill>
                <a:latin typeface="NanumSquare" panose="020B0600000101010101" pitchFamily="50" charset="-127"/>
                <a:ea typeface="NanumSquare" panose="020B0600000101010101" pitchFamily="50" charset="-127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FF94F72-EF03-A1C3-E25E-92F8A3A7D114}"/>
                </a:ext>
              </a:extLst>
            </p:cNvPr>
            <p:cNvSpPr txBox="1"/>
            <p:nvPr/>
          </p:nvSpPr>
          <p:spPr>
            <a:xfrm>
              <a:off x="1990723" y="6072538"/>
              <a:ext cx="10015537" cy="66813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ko-KR" dirty="0">
                  <a:solidFill>
                    <a:srgbClr val="FFFF00"/>
                  </a:solidFill>
                  <a:latin typeface="NanumSquare" panose="020B0600000101010101" pitchFamily="50" charset="-127"/>
                  <a:ea typeface="NanumSquare" panose="020B0600000101010101" pitchFamily="50" charset="-127"/>
                </a:rPr>
                <a:t>Korean products could be partially blurred during the editing process to avoid exposure of specific brands.</a:t>
              </a:r>
              <a:endParaRPr lang="ko-KR" altLang="en-US" dirty="0">
                <a:solidFill>
                  <a:srgbClr val="FFFF00"/>
                </a:solidFill>
                <a:latin typeface="NanumSquare" panose="020B0600000101010101" pitchFamily="50" charset="-127"/>
                <a:ea typeface="NanumSquare" panose="020B0600000101010101" pitchFamily="50" charset="-127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53F17E6F-AFA1-F4C7-8773-81000E4E73E8}"/>
              </a:ext>
            </a:extLst>
          </p:cNvPr>
          <p:cNvSpPr txBox="1"/>
          <p:nvPr/>
        </p:nvSpPr>
        <p:spPr>
          <a:xfrm>
            <a:off x="1379350" y="48204"/>
            <a:ext cx="941424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  <a:t>Please make sure to familiarize yourself with this before filming</a:t>
            </a:r>
            <a:endParaRPr lang="ko-KR" altLang="en-US" sz="3200" b="1" dirty="0">
              <a:highlight>
                <a:srgbClr val="FFFF00"/>
              </a:highlight>
              <a:latin typeface="NanumSquare" panose="020B0600000101010101" pitchFamily="50" charset="-127"/>
              <a:ea typeface="NanumSquare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799931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CB135562-DAAD-37DC-E252-9A37408978AE}"/>
              </a:ext>
            </a:extLst>
          </p:cNvPr>
          <p:cNvSpPr/>
          <p:nvPr/>
        </p:nvSpPr>
        <p:spPr>
          <a:xfrm>
            <a:off x="4762" y="-116105"/>
            <a:ext cx="12192000" cy="6858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241ACEF0-BBDD-423F-1474-367386CF99C8}"/>
              </a:ext>
            </a:extLst>
          </p:cNvPr>
          <p:cNvSpPr/>
          <p:nvPr/>
        </p:nvSpPr>
        <p:spPr>
          <a:xfrm>
            <a:off x="3122602" y="373280"/>
            <a:ext cx="5735648" cy="504825"/>
          </a:xfrm>
          <a:prstGeom prst="roundRect">
            <a:avLst/>
          </a:prstGeom>
          <a:noFill/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/>
              <a:t>Purchased products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DC566A6-2590-8F5D-AA7B-16714832735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4405" r="34039"/>
          <a:stretch/>
        </p:blipFill>
        <p:spPr>
          <a:xfrm>
            <a:off x="643175" y="1301051"/>
            <a:ext cx="2479427" cy="4255897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4309270D-35DC-BF59-56ED-8A736374225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1461" r="9861" b="-2953"/>
          <a:stretch/>
        </p:blipFill>
        <p:spPr>
          <a:xfrm>
            <a:off x="8562357" y="1301051"/>
            <a:ext cx="2832471" cy="425589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477A027-C7D6-D994-E224-A300270A6DAB}"/>
              </a:ext>
            </a:extLst>
          </p:cNvPr>
          <p:cNvSpPr txBox="1"/>
          <p:nvPr/>
        </p:nvSpPr>
        <p:spPr>
          <a:xfrm>
            <a:off x="256496" y="5824271"/>
            <a:ext cx="386292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FFFF00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  <a:t>Shoot the packaging and labeling clearly</a:t>
            </a:r>
            <a:endParaRPr lang="ko-KR" alt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968918E-3018-10D5-2D32-726400BB9780}"/>
              </a:ext>
            </a:extLst>
          </p:cNvPr>
          <p:cNvSpPr txBox="1"/>
          <p:nvPr/>
        </p:nvSpPr>
        <p:spPr>
          <a:xfrm>
            <a:off x="4473178" y="5824271"/>
            <a:ext cx="324564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  <a:t>Need to open the products to shoot the contents inside</a:t>
            </a:r>
            <a:endParaRPr lang="ko-KR" alt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558B21D-A33B-C598-9293-646F2FC8BF29}"/>
              </a:ext>
            </a:extLst>
          </p:cNvPr>
          <p:cNvSpPr txBox="1"/>
          <p:nvPr/>
        </p:nvSpPr>
        <p:spPr>
          <a:xfrm>
            <a:off x="8164945" y="5568686"/>
            <a:ext cx="386292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  <a:t>Drinks: </a:t>
            </a:r>
            <a:r>
              <a:rPr lang="en-US" altLang="ko-KR" dirty="0">
                <a:solidFill>
                  <a:srgbClr val="FFFF00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  <a:t>If the package is opaque, need to film the process up to the point of </a:t>
            </a:r>
            <a:r>
              <a:rPr lang="en-US" altLang="ko-KR" dirty="0">
                <a:solidFill>
                  <a:schemeClr val="bg1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  <a:t>opening</a:t>
            </a:r>
            <a:r>
              <a:rPr lang="en-US" altLang="ko-KR" dirty="0">
                <a:solidFill>
                  <a:schemeClr val="bg1"/>
                </a:solidFill>
              </a:rPr>
              <a:t> and </a:t>
            </a:r>
            <a:r>
              <a:rPr lang="en-US" altLang="ko-KR" dirty="0">
                <a:solidFill>
                  <a:srgbClr val="FFFF00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  <a:t>pouring it into a cup</a:t>
            </a:r>
            <a:endParaRPr lang="ko-KR" altLang="en-US" dirty="0">
              <a:solidFill>
                <a:srgbClr val="FFFF00"/>
              </a:solidFill>
              <a:latin typeface="NanumSquare" panose="020B0600000101010101" pitchFamily="50" charset="-127"/>
              <a:ea typeface="NanumSquare" panose="020B0600000101010101" pitchFamily="50" charset="-127"/>
            </a:endParaRPr>
          </a:p>
        </p:txBody>
      </p:sp>
      <p:pic>
        <p:nvPicPr>
          <p:cNvPr id="19" name="그림 18">
            <a:extLst>
              <a:ext uri="{FF2B5EF4-FFF2-40B4-BE49-F238E27FC236}">
                <a16:creationId xmlns:a16="http://schemas.microsoft.com/office/drawing/2014/main" id="{1B56B90C-6223-4F73-446D-536AE695C74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5393"/>
          <a:stretch/>
        </p:blipFill>
        <p:spPr>
          <a:xfrm>
            <a:off x="4295871" y="1996879"/>
            <a:ext cx="3464552" cy="2864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7015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직사각형 32">
            <a:extLst>
              <a:ext uri="{FF2B5EF4-FFF2-40B4-BE49-F238E27FC236}">
                <a16:creationId xmlns:a16="http://schemas.microsoft.com/office/drawing/2014/main" id="{AD83EB9C-6748-CBEB-E528-6A1EE089C02D}"/>
              </a:ext>
            </a:extLst>
          </p:cNvPr>
          <p:cNvSpPr/>
          <p:nvPr/>
        </p:nvSpPr>
        <p:spPr>
          <a:xfrm>
            <a:off x="-66675" y="-30901"/>
            <a:ext cx="12258675" cy="724986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E374D82-FC49-C54B-6F4D-3454FF3B6035}"/>
              </a:ext>
            </a:extLst>
          </p:cNvPr>
          <p:cNvSpPr txBox="1"/>
          <p:nvPr/>
        </p:nvSpPr>
        <p:spPr>
          <a:xfrm>
            <a:off x="161301" y="119299"/>
            <a:ext cx="851535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1200" dirty="0" err="1">
                <a:solidFill>
                  <a:schemeClr val="bg1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  <a:t>ㅇ</a:t>
            </a:r>
            <a:r>
              <a:rPr lang="en-US" altLang="ko-KR" sz="1200" dirty="0">
                <a:solidFill>
                  <a:schemeClr val="bg1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  <a:t>Request active sharing of vertical photos and short video shots from various angles</a:t>
            </a:r>
          </a:p>
          <a:p>
            <a:r>
              <a:rPr lang="ko-KR" altLang="en-US" sz="1200" dirty="0" err="1">
                <a:solidFill>
                  <a:schemeClr val="bg1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  <a:t>ㅇ</a:t>
            </a:r>
            <a:r>
              <a:rPr lang="en-US" altLang="ko-KR" sz="1200" dirty="0">
                <a:solidFill>
                  <a:schemeClr val="bg1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  <a:t>Request the sharing of logos, files of promotional material design, etc. for each project/event</a:t>
            </a:r>
          </a:p>
          <a:p>
            <a:r>
              <a:rPr lang="ko-KR" altLang="en-US" sz="1200" dirty="0" err="1">
                <a:solidFill>
                  <a:schemeClr val="bg1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  <a:t>ㅇ</a:t>
            </a:r>
            <a:r>
              <a:rPr lang="en-US" altLang="ko-KR" sz="1200" dirty="0">
                <a:solidFill>
                  <a:schemeClr val="bg1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  <a:t>Request sharing of key details for each recording (names of participating organizations/facilities/schools, program/event names, locations, etc.)</a:t>
            </a:r>
            <a:endParaRPr lang="ko-KR" altLang="en-US" sz="1200" dirty="0">
              <a:solidFill>
                <a:schemeClr val="bg1"/>
              </a:solidFill>
              <a:latin typeface="NanumSquare" panose="020B0600000101010101" pitchFamily="50" charset="-127"/>
              <a:ea typeface="NanumSquare" panose="020B0600000101010101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AB3FB65-8866-776C-8FD1-461253F0EA85}"/>
              </a:ext>
            </a:extLst>
          </p:cNvPr>
          <p:cNvSpPr txBox="1"/>
          <p:nvPr/>
        </p:nvSpPr>
        <p:spPr>
          <a:xfrm>
            <a:off x="8610601" y="27710"/>
            <a:ext cx="358139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  <a:t>Video shooting guide for reels</a:t>
            </a:r>
            <a:endParaRPr lang="ko-KR" altLang="en-US" sz="1200" dirty="0">
              <a:solidFill>
                <a:schemeClr val="bg1"/>
              </a:solidFill>
              <a:latin typeface="NanumSquare" panose="020B0600000101010101" pitchFamily="50" charset="-127"/>
              <a:ea typeface="NanumSquare" panose="020B0600000101010101" pitchFamily="50" charset="-127"/>
            </a:endParaRPr>
          </a:p>
        </p:txBody>
      </p: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0F61F0F2-D5CE-1EE8-E095-6976C6F0B367}"/>
              </a:ext>
            </a:extLst>
          </p:cNvPr>
          <p:cNvCxnSpPr/>
          <p:nvPr/>
        </p:nvCxnSpPr>
        <p:spPr>
          <a:xfrm>
            <a:off x="152399" y="905330"/>
            <a:ext cx="11820525" cy="0"/>
          </a:xfrm>
          <a:prstGeom prst="line">
            <a:avLst/>
          </a:prstGeom>
          <a:noFill/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2D53580C-90D7-E402-C801-720DC594EBF4}"/>
              </a:ext>
            </a:extLst>
          </p:cNvPr>
          <p:cNvSpPr txBox="1"/>
          <p:nvPr/>
        </p:nvSpPr>
        <p:spPr>
          <a:xfrm>
            <a:off x="315531" y="925992"/>
            <a:ext cx="4897863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  <a:t>While shooting video,</a:t>
            </a:r>
            <a:endParaRPr lang="en-US" altLang="ko-KR" sz="1400" dirty="0">
              <a:solidFill>
                <a:schemeClr val="bg1"/>
              </a:solidFill>
              <a:latin typeface="NanumSquare" panose="020B0600000101010101" pitchFamily="50" charset="-127"/>
              <a:ea typeface="NanumSquare" panose="020B0600000101010101" pitchFamily="50" charset="-127"/>
            </a:endParaRPr>
          </a:p>
          <a:p>
            <a:r>
              <a:rPr lang="en-US" altLang="ko-KR" sz="1400" dirty="0">
                <a:solidFill>
                  <a:schemeClr val="bg1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  <a:t>Please film for at least 10 seconds per scene.</a:t>
            </a:r>
            <a:br>
              <a:rPr lang="en-US" altLang="ko-KR" sz="1400" dirty="0">
                <a:solidFill>
                  <a:schemeClr val="bg1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</a:br>
            <a:r>
              <a:rPr lang="en-US" altLang="ko-KR" sz="1400" dirty="0">
                <a:solidFill>
                  <a:schemeClr val="bg1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  <a:t>Please submit the footage following the flow below.</a:t>
            </a:r>
            <a:br>
              <a:rPr lang="en-US" altLang="ko-KR" sz="1400" dirty="0">
                <a:solidFill>
                  <a:schemeClr val="bg1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</a:br>
            <a:r>
              <a:rPr lang="en-US" altLang="ko-KR" sz="1400" dirty="0">
                <a:solidFill>
                  <a:schemeClr val="bg1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  <a:t>Please shoot vertically in 9:16 aspect ratio, considering the characteristics of reels. </a:t>
            </a:r>
            <a:br>
              <a:rPr lang="en-US" altLang="ko-KR" sz="1400" dirty="0">
                <a:solidFill>
                  <a:schemeClr val="bg1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</a:br>
            <a:endParaRPr lang="ko-KR" altLang="en-US" sz="1400" dirty="0">
              <a:solidFill>
                <a:schemeClr val="bg1"/>
              </a:solidFill>
              <a:latin typeface="NanumSquare" panose="020B0600000101010101" pitchFamily="50" charset="-127"/>
              <a:ea typeface="NanumSquare" panose="020B0600000101010101" pitchFamily="50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41A4FBA-94DE-1D95-E088-BCCBCD69DD45}"/>
              </a:ext>
            </a:extLst>
          </p:cNvPr>
          <p:cNvSpPr txBox="1"/>
          <p:nvPr/>
        </p:nvSpPr>
        <p:spPr>
          <a:xfrm>
            <a:off x="315531" y="2267562"/>
            <a:ext cx="222808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2400" b="1" dirty="0">
                <a:highlight>
                  <a:srgbClr val="FFFF00"/>
                </a:highlight>
                <a:latin typeface="NanumSquare" panose="020B0600000101010101" pitchFamily="50" charset="-127"/>
                <a:ea typeface="NanumSquare" panose="020B0600000101010101" pitchFamily="50" charset="-127"/>
              </a:rPr>
              <a:t>(Exterior view)</a:t>
            </a:r>
            <a:endParaRPr lang="ko-KR" altLang="en-US" sz="2400" b="1" dirty="0">
              <a:highlight>
                <a:srgbClr val="FFFF00"/>
              </a:highlight>
              <a:latin typeface="NanumSquare" panose="020B0600000101010101" pitchFamily="50" charset="-127"/>
              <a:ea typeface="NanumSquare" panose="020B0600000101010101" pitchFamily="50" charset="-127"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49E010D4-DFE2-AE55-1AEB-79BD977AA04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672" r="33906"/>
          <a:stretch/>
        </p:blipFill>
        <p:spPr>
          <a:xfrm>
            <a:off x="2331929" y="2819793"/>
            <a:ext cx="1837451" cy="3187866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6D0E8EE3-C181-E26B-9212-71AC7C0CBEB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829" r="33906"/>
          <a:stretch/>
        </p:blipFill>
        <p:spPr>
          <a:xfrm>
            <a:off x="6472555" y="2826967"/>
            <a:ext cx="1792938" cy="3125703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99B5F250-E491-984E-41A1-E440712424B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9166" b="9168"/>
          <a:stretch/>
        </p:blipFill>
        <p:spPr>
          <a:xfrm>
            <a:off x="299241" y="2819792"/>
            <a:ext cx="1801620" cy="3187867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8EA25EAF-0284-5921-5125-D41EDAF65F51}"/>
              </a:ext>
            </a:extLst>
          </p:cNvPr>
          <p:cNvSpPr txBox="1"/>
          <p:nvPr/>
        </p:nvSpPr>
        <p:spPr>
          <a:xfrm flipH="1">
            <a:off x="0" y="6069670"/>
            <a:ext cx="230022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FFFF00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  <a:t>Street view</a:t>
            </a:r>
            <a:br>
              <a:rPr lang="en-US" altLang="ko-KR" sz="1200" dirty="0">
                <a:solidFill>
                  <a:schemeClr val="bg1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</a:br>
            <a:r>
              <a:rPr lang="en-US" altLang="ko-KR" sz="1200" dirty="0">
                <a:solidFill>
                  <a:schemeClr val="bg1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  <a:t>(Better to include the routes to make the street or outdoor scenery of the event venue can be shown clearly)</a:t>
            </a:r>
            <a:endParaRPr lang="ko-KR" altLang="en-US" sz="1200" dirty="0">
              <a:solidFill>
                <a:schemeClr val="bg1"/>
              </a:solidFill>
              <a:latin typeface="NanumSquare" panose="020B0600000101010101" pitchFamily="50" charset="-127"/>
              <a:ea typeface="NanumSquare" panose="020B0600000101010101" pitchFamily="50" charset="-127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3048F19-4951-67E7-61EC-BED09D806C3E}"/>
              </a:ext>
            </a:extLst>
          </p:cNvPr>
          <p:cNvSpPr txBox="1"/>
          <p:nvPr/>
        </p:nvSpPr>
        <p:spPr>
          <a:xfrm flipH="1">
            <a:off x="2189018" y="6069670"/>
            <a:ext cx="20784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FFFF00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  <a:t>Store close-up shot</a:t>
            </a:r>
            <a:br>
              <a:rPr lang="en-US" altLang="ko-KR" sz="1200" dirty="0">
                <a:solidFill>
                  <a:schemeClr val="bg1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</a:br>
            <a:r>
              <a:rPr lang="en-US" altLang="ko-KR" sz="1200" dirty="0">
                <a:solidFill>
                  <a:schemeClr val="bg1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  <a:t>(Shoot the store or event booth to be shown clearly)</a:t>
            </a:r>
            <a:endParaRPr lang="ko-KR" altLang="en-US" sz="1200" dirty="0">
              <a:solidFill>
                <a:schemeClr val="bg1"/>
              </a:solidFill>
              <a:latin typeface="NanumSquare" panose="020B0600000101010101" pitchFamily="50" charset="-127"/>
              <a:ea typeface="NanumSquare" panose="020B0600000101010101" pitchFamily="50" charset="-127"/>
            </a:endParaRPr>
          </a:p>
        </p:txBody>
      </p:sp>
      <p:pic>
        <p:nvPicPr>
          <p:cNvPr id="30" name="그림 29">
            <a:extLst>
              <a:ext uri="{FF2B5EF4-FFF2-40B4-BE49-F238E27FC236}">
                <a16:creationId xmlns:a16="http://schemas.microsoft.com/office/drawing/2014/main" id="{F5528E95-691E-4E40-774C-60114EF157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01976" y="2819792"/>
            <a:ext cx="1797809" cy="3187867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A5E79A5B-7E41-3D82-8D31-ADBA68FC31BF}"/>
              </a:ext>
            </a:extLst>
          </p:cNvPr>
          <p:cNvSpPr txBox="1"/>
          <p:nvPr/>
        </p:nvSpPr>
        <p:spPr>
          <a:xfrm flipH="1">
            <a:off x="4267419" y="6069670"/>
            <a:ext cx="197935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FFFF00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  <a:t>Signboard close-up shot</a:t>
            </a:r>
            <a:br>
              <a:rPr lang="en-US" altLang="ko-KR" sz="1200" dirty="0">
                <a:solidFill>
                  <a:schemeClr val="bg1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</a:br>
            <a:r>
              <a:rPr lang="en-US" altLang="ko-KR" sz="1200" dirty="0">
                <a:solidFill>
                  <a:schemeClr val="bg1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  <a:t>(Shoot the signboard clearly)</a:t>
            </a:r>
            <a:endParaRPr lang="ko-KR" altLang="en-US" sz="1200" dirty="0">
              <a:solidFill>
                <a:schemeClr val="bg1"/>
              </a:solidFill>
              <a:latin typeface="NanumSquare" panose="020B0600000101010101" pitchFamily="50" charset="-127"/>
              <a:ea typeface="NanumSquare" panose="020B0600000101010101" pitchFamily="50" charset="-127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C10EB9D-A1DD-5971-5423-B607A00050DF}"/>
              </a:ext>
            </a:extLst>
          </p:cNvPr>
          <p:cNvSpPr txBox="1"/>
          <p:nvPr/>
        </p:nvSpPr>
        <p:spPr>
          <a:xfrm flipH="1">
            <a:off x="6510655" y="6069670"/>
            <a:ext cx="1844797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 err="1">
                <a:solidFill>
                  <a:srgbClr val="FFFF00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  <a:t>Product+Exterior</a:t>
            </a:r>
            <a:r>
              <a:rPr lang="en-US" altLang="ko-KR" sz="1600" dirty="0">
                <a:solidFill>
                  <a:srgbClr val="FFFF00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  <a:t> view</a:t>
            </a:r>
            <a:br>
              <a:rPr lang="en-US" altLang="ko-KR" sz="1200" dirty="0">
                <a:solidFill>
                  <a:schemeClr val="bg1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</a:br>
            <a:r>
              <a:rPr lang="en-US" altLang="ko-KR" sz="1200" dirty="0">
                <a:solidFill>
                  <a:schemeClr val="bg1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  <a:t>(Shoot the product and the exterior view in a single shot)</a:t>
            </a:r>
            <a:endParaRPr lang="ko-KR" altLang="en-US" sz="1200" dirty="0">
              <a:solidFill>
                <a:schemeClr val="bg1"/>
              </a:solidFill>
              <a:latin typeface="NanumSquare" panose="020B0600000101010101" pitchFamily="50" charset="-127"/>
              <a:ea typeface="NanumSquare" panose="020B0600000101010101" pitchFamily="50" charset="-127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E6ABD02-7EF0-EDBD-1A17-6BCB4FB52619}"/>
              </a:ext>
            </a:extLst>
          </p:cNvPr>
          <p:cNvSpPr txBox="1"/>
          <p:nvPr/>
        </p:nvSpPr>
        <p:spPr>
          <a:xfrm>
            <a:off x="5669164" y="988293"/>
            <a:ext cx="6448238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  <a:t>(Street view)</a:t>
            </a:r>
            <a:r>
              <a:rPr lang="ko-KR" altLang="en-US" sz="2000" dirty="0">
                <a:solidFill>
                  <a:schemeClr val="bg1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  <a:t> </a:t>
            </a:r>
            <a:r>
              <a:rPr lang="en-US" altLang="ko-KR" sz="2000" dirty="0">
                <a:solidFill>
                  <a:srgbClr val="FFFF00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  <a:t>Please shoot ‘slowly’ in ‘moving angle’</a:t>
            </a:r>
            <a:br>
              <a:rPr lang="en-US" altLang="ko-KR" sz="1600" dirty="0">
                <a:solidFill>
                  <a:schemeClr val="bg1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</a:br>
            <a:r>
              <a:rPr lang="en-US" altLang="ko-KR" sz="1600" dirty="0">
                <a:solidFill>
                  <a:schemeClr val="bg1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  <a:t>Even for the same scene, it is better to walk slowly and capture the entire view, such as from left to right or right to left. </a:t>
            </a:r>
            <a:endParaRPr lang="ko-KR" altLang="en-US" sz="1600" dirty="0">
              <a:solidFill>
                <a:schemeClr val="bg1"/>
              </a:solidFill>
              <a:latin typeface="NanumSquare" panose="020B0600000101010101" pitchFamily="50" charset="-127"/>
              <a:ea typeface="NanumSquare" panose="020B0600000101010101" pitchFamily="50" charset="-127"/>
            </a:endParaRPr>
          </a:p>
        </p:txBody>
      </p:sp>
      <p:pic>
        <p:nvPicPr>
          <p:cNvPr id="38" name="그림 37">
            <a:extLst>
              <a:ext uri="{FF2B5EF4-FFF2-40B4-BE49-F238E27FC236}">
                <a16:creationId xmlns:a16="http://schemas.microsoft.com/office/drawing/2014/main" id="{ED6B3FF6-4195-873B-3602-CA59C1E3ABE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4062" r="34063"/>
          <a:stretch/>
        </p:blipFill>
        <p:spPr>
          <a:xfrm>
            <a:off x="9539606" y="2445330"/>
            <a:ext cx="2336324" cy="4122925"/>
          </a:xfrm>
          <a:prstGeom prst="rect">
            <a:avLst/>
          </a:prstGeom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39" name="화살표: 오른쪽 38">
            <a:extLst>
              <a:ext uri="{FF2B5EF4-FFF2-40B4-BE49-F238E27FC236}">
                <a16:creationId xmlns:a16="http://schemas.microsoft.com/office/drawing/2014/main" id="{CD298E0F-A6F1-7FCE-3CA9-79E59DD99DE9}"/>
              </a:ext>
            </a:extLst>
          </p:cNvPr>
          <p:cNvSpPr/>
          <p:nvPr/>
        </p:nvSpPr>
        <p:spPr>
          <a:xfrm>
            <a:off x="8489326" y="3853321"/>
            <a:ext cx="962649" cy="1495425"/>
          </a:xfrm>
          <a:prstGeom prst="rightArrow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0925D0BF-FB4E-80D6-3DAB-2747966CD543}"/>
              </a:ext>
            </a:extLst>
          </p:cNvPr>
          <p:cNvSpPr/>
          <p:nvPr/>
        </p:nvSpPr>
        <p:spPr>
          <a:xfrm>
            <a:off x="5669164" y="1065904"/>
            <a:ext cx="6129136" cy="1087357"/>
          </a:xfrm>
          <a:prstGeom prst="rect">
            <a:avLst/>
          </a:prstGeom>
          <a:noFill/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3E69307A-A133-4D81-9564-D0B634FBE984}"/>
              </a:ext>
            </a:extLst>
          </p:cNvPr>
          <p:cNvSpPr/>
          <p:nvPr/>
        </p:nvSpPr>
        <p:spPr>
          <a:xfrm>
            <a:off x="9975273" y="4507345"/>
            <a:ext cx="1583054" cy="93287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chemeClr val="tx1"/>
                </a:solidFill>
              </a:rPr>
              <a:t>Ex) Trending Japanese bakery items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75275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직사각형 32">
            <a:extLst>
              <a:ext uri="{FF2B5EF4-FFF2-40B4-BE49-F238E27FC236}">
                <a16:creationId xmlns:a16="http://schemas.microsoft.com/office/drawing/2014/main" id="{AD83EB9C-6748-CBEB-E528-6A1EE089C02D}"/>
              </a:ext>
            </a:extLst>
          </p:cNvPr>
          <p:cNvSpPr/>
          <p:nvPr/>
        </p:nvSpPr>
        <p:spPr>
          <a:xfrm>
            <a:off x="-66675" y="-30901"/>
            <a:ext cx="12258675" cy="724986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E374D82-FC49-C54B-6F4D-3454FF3B6035}"/>
              </a:ext>
            </a:extLst>
          </p:cNvPr>
          <p:cNvSpPr txBox="1"/>
          <p:nvPr/>
        </p:nvSpPr>
        <p:spPr>
          <a:xfrm>
            <a:off x="161301" y="119299"/>
            <a:ext cx="851535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1200" dirty="0" err="1">
                <a:solidFill>
                  <a:schemeClr val="bg1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  <a:t>ㅇ</a:t>
            </a:r>
            <a:r>
              <a:rPr lang="en-US" altLang="ko-KR" sz="1200" dirty="0">
                <a:solidFill>
                  <a:schemeClr val="bg1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  <a:t>Request active sharing of vertical photos and short video shots from various angles</a:t>
            </a:r>
          </a:p>
          <a:p>
            <a:r>
              <a:rPr lang="ko-KR" altLang="en-US" sz="1200" dirty="0" err="1">
                <a:solidFill>
                  <a:schemeClr val="bg1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  <a:t>ㅇ</a:t>
            </a:r>
            <a:r>
              <a:rPr lang="en-US" altLang="ko-KR" sz="1200" dirty="0">
                <a:solidFill>
                  <a:schemeClr val="bg1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  <a:t>Request the sharing of logos, files of promotional material design, etc. for each project/event</a:t>
            </a:r>
          </a:p>
          <a:p>
            <a:r>
              <a:rPr lang="ko-KR" altLang="en-US" sz="1200" dirty="0" err="1">
                <a:solidFill>
                  <a:schemeClr val="bg1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  <a:t>ㅇ</a:t>
            </a:r>
            <a:r>
              <a:rPr lang="en-US" altLang="ko-KR" sz="1200" dirty="0">
                <a:solidFill>
                  <a:schemeClr val="bg1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  <a:t>Request sharing of key details for each recording (names of participating organizations/facilities/schools, program/event names, locations, etc.)</a:t>
            </a:r>
            <a:endParaRPr lang="ko-KR" altLang="en-US" sz="1200" dirty="0">
              <a:solidFill>
                <a:schemeClr val="bg1"/>
              </a:solidFill>
              <a:latin typeface="NanumSquare" panose="020B0600000101010101" pitchFamily="50" charset="-127"/>
              <a:ea typeface="NanumSquare" panose="020B0600000101010101" pitchFamily="50" charset="-127"/>
            </a:endParaRPr>
          </a:p>
        </p:txBody>
      </p: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0F61F0F2-D5CE-1EE8-E095-6976C6F0B367}"/>
              </a:ext>
            </a:extLst>
          </p:cNvPr>
          <p:cNvCxnSpPr/>
          <p:nvPr/>
        </p:nvCxnSpPr>
        <p:spPr>
          <a:xfrm>
            <a:off x="152399" y="905330"/>
            <a:ext cx="11820525" cy="0"/>
          </a:xfrm>
          <a:prstGeom prst="line">
            <a:avLst/>
          </a:prstGeom>
          <a:noFill/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2D53580C-90D7-E402-C801-720DC594EBF4}"/>
              </a:ext>
            </a:extLst>
          </p:cNvPr>
          <p:cNvSpPr txBox="1"/>
          <p:nvPr/>
        </p:nvSpPr>
        <p:spPr>
          <a:xfrm>
            <a:off x="315531" y="925992"/>
            <a:ext cx="4897863" cy="1692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  <a:t>While shooting video,</a:t>
            </a:r>
          </a:p>
          <a:p>
            <a:endParaRPr lang="en-US" altLang="ko-KR" sz="1400" dirty="0">
              <a:solidFill>
                <a:schemeClr val="bg1"/>
              </a:solidFill>
              <a:latin typeface="NanumSquare" panose="020B0600000101010101" pitchFamily="50" charset="-127"/>
              <a:ea typeface="NanumSquare" panose="020B0600000101010101" pitchFamily="50" charset="-127"/>
            </a:endParaRPr>
          </a:p>
          <a:p>
            <a:r>
              <a:rPr lang="en-US" altLang="ko-KR" sz="1400" dirty="0">
                <a:solidFill>
                  <a:schemeClr val="bg1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  <a:t>Please film for at least 10 seconds per scene.</a:t>
            </a:r>
            <a:br>
              <a:rPr lang="en-US" altLang="ko-KR" sz="1400" dirty="0">
                <a:solidFill>
                  <a:schemeClr val="bg1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</a:br>
            <a:r>
              <a:rPr lang="en-US" altLang="ko-KR" sz="1400" dirty="0">
                <a:solidFill>
                  <a:schemeClr val="bg1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  <a:t>Please submit the footage following the flow below.</a:t>
            </a:r>
            <a:br>
              <a:rPr lang="en-US" altLang="ko-KR" sz="1400" dirty="0">
                <a:solidFill>
                  <a:schemeClr val="bg1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</a:br>
            <a:r>
              <a:rPr lang="en-US" altLang="ko-KR" sz="1400" dirty="0">
                <a:solidFill>
                  <a:schemeClr val="bg1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  <a:t>Please shoot vertically in 9:16 aspect ratio, considering the characteristics of reels. </a:t>
            </a:r>
            <a:br>
              <a:rPr lang="en-US" altLang="ko-KR" sz="1400" dirty="0">
                <a:solidFill>
                  <a:schemeClr val="bg1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</a:br>
            <a:endParaRPr lang="ko-KR" altLang="en-US" sz="1400" dirty="0">
              <a:solidFill>
                <a:schemeClr val="bg1"/>
              </a:solidFill>
              <a:latin typeface="NanumSquare" panose="020B0600000101010101" pitchFamily="50" charset="-127"/>
              <a:ea typeface="NanumSquare" panose="020B0600000101010101" pitchFamily="50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41A4FBA-94DE-1D95-E088-BCCBCD69DD45}"/>
              </a:ext>
            </a:extLst>
          </p:cNvPr>
          <p:cNvSpPr txBox="1"/>
          <p:nvPr/>
        </p:nvSpPr>
        <p:spPr>
          <a:xfrm>
            <a:off x="315530" y="2394562"/>
            <a:ext cx="554096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2400" b="1" dirty="0">
                <a:highlight>
                  <a:srgbClr val="FFFF00"/>
                </a:highlight>
                <a:latin typeface="NanumSquare" panose="020B0600000101010101" pitchFamily="50" charset="-127"/>
                <a:ea typeface="NanumSquare" panose="020B0600000101010101" pitchFamily="50" charset="-127"/>
              </a:rPr>
              <a:t>(Interior view of stores/event venue)</a:t>
            </a:r>
            <a:endParaRPr lang="ko-KR" altLang="en-US" sz="2400" b="1" dirty="0">
              <a:highlight>
                <a:srgbClr val="FFFF00"/>
              </a:highlight>
              <a:latin typeface="NanumSquare" panose="020B0600000101010101" pitchFamily="50" charset="-127"/>
              <a:ea typeface="NanumSquare" panose="020B0600000101010101" pitchFamily="50" charset="-127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E6ABD02-7EF0-EDBD-1A17-6BCB4FB52619}"/>
              </a:ext>
            </a:extLst>
          </p:cNvPr>
          <p:cNvSpPr txBox="1"/>
          <p:nvPr/>
        </p:nvSpPr>
        <p:spPr>
          <a:xfrm>
            <a:off x="5716053" y="1152711"/>
            <a:ext cx="6448238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  <a:t>(Interior view)</a:t>
            </a:r>
            <a:r>
              <a:rPr lang="en-US" altLang="ko-KR" sz="2000" dirty="0">
                <a:solidFill>
                  <a:srgbClr val="FFFF00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  <a:t> Please shoot ‘slowly’ in ‘moving angle’</a:t>
            </a:r>
            <a:br>
              <a:rPr lang="en-US" altLang="ko-KR" sz="1600" dirty="0">
                <a:solidFill>
                  <a:schemeClr val="bg1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</a:br>
            <a:r>
              <a:rPr lang="en-US" altLang="ko-KR" sz="1600" dirty="0">
                <a:solidFill>
                  <a:schemeClr val="bg1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  <a:t>Even for the same scene, it is better to walk slowly and capture the entire view, such as from left to right or right to left.</a:t>
            </a:r>
            <a:endParaRPr lang="ko-KR" altLang="en-US" sz="1600" dirty="0">
              <a:solidFill>
                <a:schemeClr val="bg1"/>
              </a:solidFill>
              <a:latin typeface="NanumSquare" panose="020B0600000101010101" pitchFamily="50" charset="-127"/>
              <a:ea typeface="NanumSquare" panose="020B0600000101010101" pitchFamily="50" charset="-127"/>
            </a:endParaRPr>
          </a:p>
        </p:txBody>
      </p:sp>
      <p:sp>
        <p:nvSpPr>
          <p:cNvPr id="39" name="화살표: 오른쪽 38">
            <a:extLst>
              <a:ext uri="{FF2B5EF4-FFF2-40B4-BE49-F238E27FC236}">
                <a16:creationId xmlns:a16="http://schemas.microsoft.com/office/drawing/2014/main" id="{CD298E0F-A6F1-7FCE-3CA9-79E59DD99DE9}"/>
              </a:ext>
            </a:extLst>
          </p:cNvPr>
          <p:cNvSpPr/>
          <p:nvPr/>
        </p:nvSpPr>
        <p:spPr>
          <a:xfrm>
            <a:off x="8627974" y="3853321"/>
            <a:ext cx="844187" cy="1495425"/>
          </a:xfrm>
          <a:prstGeom prst="rightArrow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0925D0BF-FB4E-80D6-3DAB-2747966CD543}"/>
              </a:ext>
            </a:extLst>
          </p:cNvPr>
          <p:cNvSpPr/>
          <p:nvPr/>
        </p:nvSpPr>
        <p:spPr>
          <a:xfrm>
            <a:off x="5669164" y="1065904"/>
            <a:ext cx="6129136" cy="1087357"/>
          </a:xfrm>
          <a:prstGeom prst="rect">
            <a:avLst/>
          </a:prstGeom>
          <a:noFill/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3B116B3D-3626-61E5-5F5F-6CBC570B59FC}"/>
              </a:ext>
            </a:extLst>
          </p:cNvPr>
          <p:cNvGrpSpPr/>
          <p:nvPr/>
        </p:nvGrpSpPr>
        <p:grpSpPr>
          <a:xfrm>
            <a:off x="268674" y="3022929"/>
            <a:ext cx="8261928" cy="2814065"/>
            <a:chOff x="384573" y="2612376"/>
            <a:chExt cx="9633523" cy="3281238"/>
          </a:xfrm>
        </p:grpSpPr>
        <p:pic>
          <p:nvPicPr>
            <p:cNvPr id="2" name="그림 1">
              <a:extLst>
                <a:ext uri="{FF2B5EF4-FFF2-40B4-BE49-F238E27FC236}">
                  <a16:creationId xmlns:a16="http://schemas.microsoft.com/office/drawing/2014/main" id="{AC7739EA-E8EA-AD4F-0767-1B4B802AF08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8750" b="9584"/>
            <a:stretch/>
          </p:blipFill>
          <p:spPr>
            <a:xfrm>
              <a:off x="2313885" y="2629347"/>
              <a:ext cx="1844798" cy="3264267"/>
            </a:xfrm>
            <a:prstGeom prst="rect">
              <a:avLst/>
            </a:prstGeom>
          </p:spPr>
        </p:pic>
        <p:pic>
          <p:nvPicPr>
            <p:cNvPr id="4" name="그림 3">
              <a:extLst>
                <a:ext uri="{FF2B5EF4-FFF2-40B4-BE49-F238E27FC236}">
                  <a16:creationId xmlns:a16="http://schemas.microsoft.com/office/drawing/2014/main" id="{BFE088D1-3604-D794-218D-FA24BB66CA4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3877" r="34531"/>
            <a:stretch/>
          </p:blipFill>
          <p:spPr>
            <a:xfrm>
              <a:off x="384573" y="2629348"/>
              <a:ext cx="1833326" cy="3264266"/>
            </a:xfrm>
            <a:prstGeom prst="rect">
              <a:avLst/>
            </a:prstGeom>
          </p:spPr>
        </p:pic>
        <p:pic>
          <p:nvPicPr>
            <p:cNvPr id="6" name="그림 5">
              <a:extLst>
                <a:ext uri="{FF2B5EF4-FFF2-40B4-BE49-F238E27FC236}">
                  <a16:creationId xmlns:a16="http://schemas.microsoft.com/office/drawing/2014/main" id="{6A28232D-89F8-B4EC-FA42-6C5BE4E927C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33876" r="33984"/>
            <a:stretch/>
          </p:blipFill>
          <p:spPr>
            <a:xfrm>
              <a:off x="6168370" y="2617632"/>
              <a:ext cx="1862059" cy="3259010"/>
            </a:xfrm>
            <a:prstGeom prst="rect">
              <a:avLst/>
            </a:prstGeom>
          </p:spPr>
        </p:pic>
        <p:pic>
          <p:nvPicPr>
            <p:cNvPr id="10" name="그림 9">
              <a:extLst>
                <a:ext uri="{FF2B5EF4-FFF2-40B4-BE49-F238E27FC236}">
                  <a16:creationId xmlns:a16="http://schemas.microsoft.com/office/drawing/2014/main" id="{5EBD88EE-3EF0-2A16-E6A1-381808CAC18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33877" r="33828"/>
            <a:stretch/>
          </p:blipFill>
          <p:spPr>
            <a:xfrm>
              <a:off x="8143966" y="2612376"/>
              <a:ext cx="1874130" cy="3264267"/>
            </a:xfrm>
            <a:prstGeom prst="rect">
              <a:avLst/>
            </a:prstGeom>
          </p:spPr>
        </p:pic>
        <p:pic>
          <p:nvPicPr>
            <p:cNvPr id="11" name="그림 10">
              <a:extLst>
                <a:ext uri="{FF2B5EF4-FFF2-40B4-BE49-F238E27FC236}">
                  <a16:creationId xmlns:a16="http://schemas.microsoft.com/office/drawing/2014/main" id="{F1307EED-7D3E-D14C-F4CE-05A72347489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254669" y="2629347"/>
              <a:ext cx="1817715" cy="3247295"/>
            </a:xfrm>
            <a:prstGeom prst="rect">
              <a:avLst/>
            </a:prstGeom>
          </p:spPr>
        </p:pic>
      </p:grpSp>
      <p:pic>
        <p:nvPicPr>
          <p:cNvPr id="16" name="그림 15">
            <a:extLst>
              <a:ext uri="{FF2B5EF4-FFF2-40B4-BE49-F238E27FC236}">
                <a16:creationId xmlns:a16="http://schemas.microsoft.com/office/drawing/2014/main" id="{D72C4BB4-3C34-CE70-9FFC-98817513751C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34272" r="34166"/>
          <a:stretch/>
        </p:blipFill>
        <p:spPr>
          <a:xfrm>
            <a:off x="9543897" y="2525860"/>
            <a:ext cx="2299972" cy="4098960"/>
          </a:xfrm>
          <a:prstGeom prst="rect">
            <a:avLst/>
          </a:prstGeom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9AB14F52-661C-72F6-8FED-D38372DEE424}"/>
              </a:ext>
            </a:extLst>
          </p:cNvPr>
          <p:cNvSpPr txBox="1"/>
          <p:nvPr/>
        </p:nvSpPr>
        <p:spPr>
          <a:xfrm flipH="1">
            <a:off x="-66676" y="5916933"/>
            <a:ext cx="1980203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FFFF00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  <a:t>Interior view</a:t>
            </a:r>
            <a:br>
              <a:rPr lang="en-US" altLang="ko-KR" sz="1200" dirty="0">
                <a:solidFill>
                  <a:schemeClr val="bg1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</a:br>
            <a:r>
              <a:rPr lang="en-US" altLang="ko-KR" sz="1200" dirty="0">
                <a:solidFill>
                  <a:schemeClr val="bg1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  <a:t>(Better to include the routes to make the street or outdoor scenery of the event venue can be shown clearly.)</a:t>
            </a:r>
            <a:endParaRPr lang="ko-KR" altLang="en-US" sz="1200" dirty="0">
              <a:solidFill>
                <a:schemeClr val="bg1"/>
              </a:solidFill>
              <a:latin typeface="NanumSquare" panose="020B0600000101010101" pitchFamily="50" charset="-127"/>
              <a:ea typeface="NanumSquare" panose="020B0600000101010101" pitchFamily="50" charset="-127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D6986C9-B0E9-07D1-D688-15646C9CF990}"/>
              </a:ext>
            </a:extLst>
          </p:cNvPr>
          <p:cNvSpPr txBox="1"/>
          <p:nvPr/>
        </p:nvSpPr>
        <p:spPr>
          <a:xfrm flipH="1">
            <a:off x="1722682" y="5916933"/>
            <a:ext cx="184479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FFFF00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  <a:t>Display/product close-up shot</a:t>
            </a:r>
            <a:br>
              <a:rPr lang="en-US" altLang="ko-KR" sz="1200" dirty="0">
                <a:solidFill>
                  <a:schemeClr val="bg1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</a:br>
            <a:r>
              <a:rPr lang="en-US" altLang="ko-KR" sz="1200" dirty="0">
                <a:solidFill>
                  <a:schemeClr val="bg1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  <a:t>(Shoot the product’s name and price clearly)</a:t>
            </a:r>
            <a:endParaRPr lang="ko-KR" altLang="en-US" sz="1200" dirty="0">
              <a:solidFill>
                <a:schemeClr val="bg1"/>
              </a:solidFill>
              <a:latin typeface="NanumSquare" panose="020B0600000101010101" pitchFamily="50" charset="-127"/>
              <a:ea typeface="NanumSquare" panose="020B0600000101010101" pitchFamily="50" charset="-127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AACE257-E58F-DE93-C5D8-EBC4D96AAE38}"/>
              </a:ext>
            </a:extLst>
          </p:cNvPr>
          <p:cNvSpPr txBox="1"/>
          <p:nvPr/>
        </p:nvSpPr>
        <p:spPr>
          <a:xfrm flipH="1">
            <a:off x="3376633" y="5916933"/>
            <a:ext cx="184479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FFFF00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  <a:t>One-person perspective</a:t>
            </a:r>
            <a:br>
              <a:rPr lang="en-US" altLang="ko-KR" sz="1200" dirty="0">
                <a:solidFill>
                  <a:schemeClr val="bg1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</a:br>
            <a:r>
              <a:rPr lang="en-US" altLang="ko-KR" sz="1200" dirty="0">
                <a:solidFill>
                  <a:schemeClr val="bg1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  <a:t>(To maximize the sense of direct experience)</a:t>
            </a:r>
            <a:endParaRPr lang="ko-KR" altLang="en-US" sz="1200" dirty="0">
              <a:solidFill>
                <a:schemeClr val="bg1"/>
              </a:solidFill>
              <a:latin typeface="NanumSquare" panose="020B0600000101010101" pitchFamily="50" charset="-127"/>
              <a:ea typeface="NanumSquare" panose="020B0600000101010101" pitchFamily="50" charset="-127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6A907D9-448C-266D-D3F2-C36BF6D26E84}"/>
              </a:ext>
            </a:extLst>
          </p:cNvPr>
          <p:cNvSpPr txBox="1"/>
          <p:nvPr/>
        </p:nvSpPr>
        <p:spPr>
          <a:xfrm flipH="1">
            <a:off x="5030584" y="5916933"/>
            <a:ext cx="1844797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 err="1">
                <a:solidFill>
                  <a:srgbClr val="FFFF00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  <a:t>Product+Interior</a:t>
            </a:r>
            <a:r>
              <a:rPr lang="en-US" altLang="ko-KR" sz="1600" dirty="0">
                <a:solidFill>
                  <a:srgbClr val="FFFF00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  <a:t> view</a:t>
            </a:r>
            <a:br>
              <a:rPr lang="en-US" altLang="ko-KR" sz="1200" dirty="0">
                <a:solidFill>
                  <a:schemeClr val="bg1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</a:br>
            <a:r>
              <a:rPr lang="en-US" altLang="ko-KR" sz="1200" dirty="0">
                <a:solidFill>
                  <a:schemeClr val="bg1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  <a:t>(Shoot the product and the exterior view in a single shot)</a:t>
            </a:r>
            <a:endParaRPr lang="ko-KR" altLang="en-US" sz="1200" dirty="0">
              <a:solidFill>
                <a:schemeClr val="bg1"/>
              </a:solidFill>
              <a:latin typeface="NanumSquare" panose="020B0600000101010101" pitchFamily="50" charset="-127"/>
              <a:ea typeface="NanumSquare" panose="020B0600000101010101" pitchFamily="50" charset="-127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478FD33-258D-51A5-C007-364A03DE8C86}"/>
              </a:ext>
            </a:extLst>
          </p:cNvPr>
          <p:cNvSpPr txBox="1"/>
          <p:nvPr/>
        </p:nvSpPr>
        <p:spPr>
          <a:xfrm flipH="1">
            <a:off x="6825933" y="5916933"/>
            <a:ext cx="184479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FFFF00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  <a:t>Experience</a:t>
            </a:r>
            <a:br>
              <a:rPr lang="en-US" altLang="ko-KR" sz="1200" dirty="0">
                <a:solidFill>
                  <a:schemeClr val="bg1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</a:br>
            <a:r>
              <a:rPr lang="en-US" altLang="ko-KR" sz="1200" dirty="0">
                <a:solidFill>
                  <a:schemeClr val="bg1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  <a:t>(Film the various scenes including purchase and booth participation)</a:t>
            </a:r>
            <a:endParaRPr lang="ko-KR" altLang="en-US" sz="1200" dirty="0">
              <a:solidFill>
                <a:schemeClr val="bg1"/>
              </a:solidFill>
              <a:latin typeface="NanumSquare" panose="020B0600000101010101" pitchFamily="50" charset="-127"/>
              <a:ea typeface="NanumSquare" panose="020B0600000101010101" pitchFamily="50" charset="-127"/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14EA62D7-6551-4B50-BDAB-AC0BDCE9EDD6}"/>
              </a:ext>
            </a:extLst>
          </p:cNvPr>
          <p:cNvSpPr/>
          <p:nvPr/>
        </p:nvSpPr>
        <p:spPr>
          <a:xfrm>
            <a:off x="9975273" y="4507345"/>
            <a:ext cx="1583054" cy="93287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chemeClr val="tx1"/>
                </a:solidFill>
              </a:rPr>
              <a:t>Ex) I bought one of every kind!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61799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직사각형 32">
            <a:extLst>
              <a:ext uri="{FF2B5EF4-FFF2-40B4-BE49-F238E27FC236}">
                <a16:creationId xmlns:a16="http://schemas.microsoft.com/office/drawing/2014/main" id="{AD83EB9C-6748-CBEB-E528-6A1EE089C02D}"/>
              </a:ext>
            </a:extLst>
          </p:cNvPr>
          <p:cNvSpPr/>
          <p:nvPr/>
        </p:nvSpPr>
        <p:spPr>
          <a:xfrm>
            <a:off x="-66675" y="-30901"/>
            <a:ext cx="12258675" cy="724986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E374D82-FC49-C54B-6F4D-3454FF3B6035}"/>
              </a:ext>
            </a:extLst>
          </p:cNvPr>
          <p:cNvSpPr txBox="1"/>
          <p:nvPr/>
        </p:nvSpPr>
        <p:spPr>
          <a:xfrm>
            <a:off x="161301" y="73119"/>
            <a:ext cx="851535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1200" dirty="0" err="1">
                <a:solidFill>
                  <a:schemeClr val="bg1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  <a:t>ㅇ</a:t>
            </a:r>
            <a:r>
              <a:rPr lang="en-US" altLang="ko-KR" sz="1200" dirty="0">
                <a:solidFill>
                  <a:schemeClr val="bg1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  <a:t>Request active sharing of vertical photos and short video shots from various angles</a:t>
            </a:r>
          </a:p>
          <a:p>
            <a:r>
              <a:rPr lang="ko-KR" altLang="en-US" sz="1200" dirty="0" err="1">
                <a:solidFill>
                  <a:schemeClr val="bg1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  <a:t>ㅇ</a:t>
            </a:r>
            <a:r>
              <a:rPr lang="en-US" altLang="ko-KR" sz="1200" dirty="0">
                <a:solidFill>
                  <a:schemeClr val="bg1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  <a:t>Request the sharing of logos, files of promotional material design, etc. for each project/event</a:t>
            </a:r>
          </a:p>
          <a:p>
            <a:r>
              <a:rPr lang="ko-KR" altLang="en-US" sz="1200" dirty="0" err="1">
                <a:solidFill>
                  <a:schemeClr val="bg1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  <a:t>ㅇ</a:t>
            </a:r>
            <a:r>
              <a:rPr lang="en-US" altLang="ko-KR" sz="1200" dirty="0">
                <a:solidFill>
                  <a:schemeClr val="bg1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  <a:t>Request sharing of key details for each recording (names of participating organizations/facilities/schools, program/event names, locations, etc.)</a:t>
            </a:r>
            <a:endParaRPr lang="ko-KR" altLang="en-US" sz="1200" dirty="0">
              <a:solidFill>
                <a:schemeClr val="bg1"/>
              </a:solidFill>
              <a:latin typeface="NanumSquare" panose="020B0600000101010101" pitchFamily="50" charset="-127"/>
              <a:ea typeface="NanumSquare" panose="020B0600000101010101" pitchFamily="50" charset="-127"/>
            </a:endParaRPr>
          </a:p>
        </p:txBody>
      </p: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0F61F0F2-D5CE-1EE8-E095-6976C6F0B367}"/>
              </a:ext>
            </a:extLst>
          </p:cNvPr>
          <p:cNvCxnSpPr/>
          <p:nvPr/>
        </p:nvCxnSpPr>
        <p:spPr>
          <a:xfrm>
            <a:off x="152399" y="905330"/>
            <a:ext cx="11820525" cy="0"/>
          </a:xfrm>
          <a:prstGeom prst="line">
            <a:avLst/>
          </a:prstGeom>
          <a:noFill/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2D53580C-90D7-E402-C801-720DC594EBF4}"/>
              </a:ext>
            </a:extLst>
          </p:cNvPr>
          <p:cNvSpPr txBox="1"/>
          <p:nvPr/>
        </p:nvSpPr>
        <p:spPr>
          <a:xfrm>
            <a:off x="315531" y="925992"/>
            <a:ext cx="4897863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  <a:t>While shooting video,</a:t>
            </a:r>
          </a:p>
          <a:p>
            <a:endParaRPr lang="en-US" altLang="ko-KR" sz="1400" dirty="0">
              <a:solidFill>
                <a:schemeClr val="bg1"/>
              </a:solidFill>
              <a:latin typeface="NanumSquare" panose="020B0600000101010101" pitchFamily="50" charset="-127"/>
              <a:ea typeface="NanumSquare" panose="020B0600000101010101" pitchFamily="50" charset="-127"/>
            </a:endParaRPr>
          </a:p>
          <a:p>
            <a:r>
              <a:rPr lang="en-US" altLang="ko-KR" sz="1400" dirty="0">
                <a:solidFill>
                  <a:schemeClr val="bg1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  <a:t>Please film for at least 10 seconds per scene.</a:t>
            </a:r>
            <a:br>
              <a:rPr lang="en-US" altLang="ko-KR" sz="1400" dirty="0">
                <a:solidFill>
                  <a:schemeClr val="bg1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</a:br>
            <a:r>
              <a:rPr lang="en-US" altLang="ko-KR" sz="1400" dirty="0">
                <a:solidFill>
                  <a:schemeClr val="bg1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  <a:t>Please submit the footage following the flow below.</a:t>
            </a:r>
            <a:br>
              <a:rPr lang="en-US" altLang="ko-KR" sz="1400" dirty="0">
                <a:solidFill>
                  <a:schemeClr val="bg1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</a:br>
            <a:r>
              <a:rPr lang="en-US" altLang="ko-KR" sz="1400" dirty="0">
                <a:solidFill>
                  <a:schemeClr val="bg1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  <a:t>Please shoot vertically in 9:16 aspect ratio, considering the characteristics of reels.</a:t>
            </a:r>
            <a:endParaRPr lang="ko-KR" altLang="en-US" sz="1400" dirty="0">
              <a:solidFill>
                <a:schemeClr val="bg1"/>
              </a:solidFill>
              <a:latin typeface="NanumSquare" panose="020B0600000101010101" pitchFamily="50" charset="-127"/>
              <a:ea typeface="NanumSquare" panose="020B0600000101010101" pitchFamily="50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41A4FBA-94DE-1D95-E088-BCCBCD69DD45}"/>
              </a:ext>
            </a:extLst>
          </p:cNvPr>
          <p:cNvSpPr txBox="1"/>
          <p:nvPr/>
        </p:nvSpPr>
        <p:spPr>
          <a:xfrm>
            <a:off x="315530" y="2394562"/>
            <a:ext cx="287360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2400" b="1" dirty="0">
                <a:highlight>
                  <a:srgbClr val="FFFF00"/>
                </a:highlight>
                <a:latin typeface="NanumSquare" panose="020B0600000101010101" pitchFamily="50" charset="-127"/>
                <a:ea typeface="NanumSquare" panose="020B0600000101010101" pitchFamily="50" charset="-127"/>
              </a:rPr>
              <a:t>(Product shoot)</a:t>
            </a:r>
            <a:endParaRPr lang="ko-KR" altLang="en-US" sz="2400" b="1" dirty="0">
              <a:highlight>
                <a:srgbClr val="FFFF00"/>
              </a:highlight>
              <a:latin typeface="NanumSquare" panose="020B0600000101010101" pitchFamily="50" charset="-127"/>
              <a:ea typeface="NanumSquare" panose="020B0600000101010101" pitchFamily="50" charset="-127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E6ABD02-7EF0-EDBD-1A17-6BCB4FB52619}"/>
              </a:ext>
            </a:extLst>
          </p:cNvPr>
          <p:cNvSpPr txBox="1"/>
          <p:nvPr/>
        </p:nvSpPr>
        <p:spPr>
          <a:xfrm>
            <a:off x="5146750" y="1257841"/>
            <a:ext cx="658321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  <a:t>(Product shoot)</a:t>
            </a:r>
            <a:r>
              <a:rPr lang="ko-KR" altLang="en-US" sz="2000" dirty="0">
                <a:solidFill>
                  <a:schemeClr val="bg1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  <a:t> </a:t>
            </a:r>
            <a:r>
              <a:rPr lang="en-US" altLang="ko-KR" sz="2000" dirty="0">
                <a:solidFill>
                  <a:schemeClr val="bg1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  <a:t>Please fix the camera in place before shooting to prevent camera shake</a:t>
            </a:r>
            <a:br>
              <a:rPr lang="en-US" altLang="ko-KR" sz="1600" dirty="0">
                <a:solidFill>
                  <a:srgbClr val="FFFF00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</a:br>
            <a:r>
              <a:rPr lang="en-US" altLang="ko-KR" sz="1600" dirty="0">
                <a:solidFill>
                  <a:srgbClr val="FFFF00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  <a:t>Best to film from one-person perspective for immersive experience</a:t>
            </a:r>
            <a:endParaRPr lang="ko-KR" altLang="en-US" sz="1600" dirty="0">
              <a:solidFill>
                <a:schemeClr val="bg1"/>
              </a:solidFill>
              <a:latin typeface="NanumSquare" panose="020B0600000101010101" pitchFamily="50" charset="-127"/>
              <a:ea typeface="NanumSquare" panose="020B0600000101010101" pitchFamily="50" charset="-127"/>
            </a:endParaRPr>
          </a:p>
        </p:txBody>
      </p:sp>
      <p:sp>
        <p:nvSpPr>
          <p:cNvPr id="39" name="화살표: 오른쪽 38">
            <a:extLst>
              <a:ext uri="{FF2B5EF4-FFF2-40B4-BE49-F238E27FC236}">
                <a16:creationId xmlns:a16="http://schemas.microsoft.com/office/drawing/2014/main" id="{CD298E0F-A6F1-7FCE-3CA9-79E59DD99DE9}"/>
              </a:ext>
            </a:extLst>
          </p:cNvPr>
          <p:cNvSpPr/>
          <p:nvPr/>
        </p:nvSpPr>
        <p:spPr>
          <a:xfrm>
            <a:off x="8685124" y="3853321"/>
            <a:ext cx="844187" cy="1495425"/>
          </a:xfrm>
          <a:prstGeom prst="rightArrow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0925D0BF-FB4E-80D6-3DAB-2747966CD543}"/>
              </a:ext>
            </a:extLst>
          </p:cNvPr>
          <p:cNvSpPr/>
          <p:nvPr/>
        </p:nvSpPr>
        <p:spPr>
          <a:xfrm>
            <a:off x="5146750" y="1065904"/>
            <a:ext cx="6651550" cy="1087357"/>
          </a:xfrm>
          <a:prstGeom prst="rect">
            <a:avLst/>
          </a:prstGeom>
          <a:noFill/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AB14F52-661C-72F6-8FED-D38372DEE424}"/>
              </a:ext>
            </a:extLst>
          </p:cNvPr>
          <p:cNvSpPr txBox="1"/>
          <p:nvPr/>
        </p:nvSpPr>
        <p:spPr>
          <a:xfrm flipH="1">
            <a:off x="125881" y="5916933"/>
            <a:ext cx="18447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FFFF00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  <a:t>Full shot</a:t>
            </a:r>
            <a:br>
              <a:rPr lang="en-US" altLang="ko-KR" sz="1200" dirty="0">
                <a:solidFill>
                  <a:schemeClr val="bg1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</a:br>
            <a:r>
              <a:rPr lang="en-US" altLang="ko-KR" sz="1200" dirty="0">
                <a:solidFill>
                  <a:schemeClr val="bg1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  <a:t>(Show the entire purchased product)</a:t>
            </a:r>
            <a:endParaRPr lang="ko-KR" altLang="en-US" sz="1200" dirty="0">
              <a:solidFill>
                <a:schemeClr val="bg1"/>
              </a:solidFill>
              <a:latin typeface="NanumSquare" panose="020B0600000101010101" pitchFamily="50" charset="-127"/>
              <a:ea typeface="NanumSquare" panose="020B0600000101010101" pitchFamily="50" charset="-127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D6986C9-B0E9-07D1-D688-15646C9CF990}"/>
              </a:ext>
            </a:extLst>
          </p:cNvPr>
          <p:cNvSpPr txBox="1"/>
          <p:nvPr/>
        </p:nvSpPr>
        <p:spPr>
          <a:xfrm flipH="1">
            <a:off x="1779832" y="5916933"/>
            <a:ext cx="1844797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FFFF00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  <a:t>Individual product shot</a:t>
            </a:r>
            <a:br>
              <a:rPr lang="en-US" altLang="ko-KR" sz="1200" dirty="0">
                <a:solidFill>
                  <a:schemeClr val="bg1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</a:br>
            <a:r>
              <a:rPr lang="en-US" altLang="ko-KR" sz="1200" dirty="0">
                <a:solidFill>
                  <a:schemeClr val="bg1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  <a:t>(Shoot the product’s packaging and design clearly)</a:t>
            </a:r>
            <a:endParaRPr lang="ko-KR" altLang="en-US" sz="1200" dirty="0">
              <a:solidFill>
                <a:schemeClr val="bg1"/>
              </a:solidFill>
              <a:latin typeface="NanumSquare" panose="020B0600000101010101" pitchFamily="50" charset="-127"/>
              <a:ea typeface="NanumSquare" panose="020B0600000101010101" pitchFamily="50" charset="-127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AACE257-E58F-DE93-C5D8-EBC4D96AAE38}"/>
              </a:ext>
            </a:extLst>
          </p:cNvPr>
          <p:cNvSpPr txBox="1"/>
          <p:nvPr/>
        </p:nvSpPr>
        <p:spPr>
          <a:xfrm flipH="1">
            <a:off x="3507669" y="5833808"/>
            <a:ext cx="184479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FFFF00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  <a:t>Point close-up shot</a:t>
            </a:r>
            <a:br>
              <a:rPr lang="en-US" altLang="ko-KR" sz="1200" dirty="0">
                <a:solidFill>
                  <a:schemeClr val="bg1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</a:br>
            <a:r>
              <a:rPr lang="en-US" altLang="ko-KR" sz="1200" dirty="0">
                <a:solidFill>
                  <a:schemeClr val="bg1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  <a:t>(Shoot key points such as ingredients, logos, and textures in detail via close-up shot)</a:t>
            </a:r>
            <a:endParaRPr lang="ko-KR" altLang="en-US" sz="1200" dirty="0">
              <a:solidFill>
                <a:schemeClr val="bg1"/>
              </a:solidFill>
              <a:latin typeface="NanumSquare" panose="020B0600000101010101" pitchFamily="50" charset="-127"/>
              <a:ea typeface="NanumSquare" panose="020B0600000101010101" pitchFamily="50" charset="-127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6A907D9-448C-266D-D3F2-C36BF6D26E84}"/>
              </a:ext>
            </a:extLst>
          </p:cNvPr>
          <p:cNvSpPr txBox="1"/>
          <p:nvPr/>
        </p:nvSpPr>
        <p:spPr>
          <a:xfrm flipH="1">
            <a:off x="5148741" y="5815972"/>
            <a:ext cx="20797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FFFF00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  <a:t>Tasting/experience</a:t>
            </a:r>
          </a:p>
          <a:p>
            <a:pPr algn="ctr"/>
            <a:r>
              <a:rPr lang="en-US" altLang="ko-KR" sz="1200" dirty="0">
                <a:solidFill>
                  <a:schemeClr val="bg1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  <a:t>(Maximize the feeling of actually eating the product by utilizing a technique where the product disappears out of the frame.)</a:t>
            </a:r>
            <a:endParaRPr lang="ko-KR" altLang="en-US" sz="1200" dirty="0">
              <a:solidFill>
                <a:schemeClr val="bg1"/>
              </a:solidFill>
              <a:latin typeface="NanumSquare" panose="020B0600000101010101" pitchFamily="50" charset="-127"/>
              <a:ea typeface="NanumSquare" panose="020B0600000101010101" pitchFamily="50" charset="-127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478FD33-258D-51A5-C007-364A03DE8C86}"/>
              </a:ext>
            </a:extLst>
          </p:cNvPr>
          <p:cNvSpPr txBox="1"/>
          <p:nvPr/>
        </p:nvSpPr>
        <p:spPr>
          <a:xfrm flipH="1">
            <a:off x="7052593" y="5907697"/>
            <a:ext cx="182439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FFFF00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  <a:t>Reaction</a:t>
            </a:r>
            <a:br>
              <a:rPr lang="en-US" altLang="ko-KR" sz="1200" dirty="0">
                <a:solidFill>
                  <a:schemeClr val="bg1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</a:br>
            <a:r>
              <a:rPr lang="en-US" altLang="ko-KR" sz="1200" dirty="0">
                <a:solidFill>
                  <a:schemeClr val="bg1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  <a:t>(</a:t>
            </a:r>
            <a:r>
              <a:rPr lang="en-US" altLang="ko-KR" sz="1200" dirty="0">
                <a:solidFill>
                  <a:schemeClr val="bg1"/>
                </a:solidFill>
                <a:ea typeface="NanumSquare" panose="020B0600000101010101"/>
              </a:rPr>
              <a:t>Use sounds and hand movements to describe the product's taste and texture, </a:t>
            </a:r>
            <a:r>
              <a:rPr lang="en-US" altLang="ko-KR" sz="1200" dirty="0" err="1">
                <a:solidFill>
                  <a:schemeClr val="bg1"/>
                </a:solidFill>
                <a:ea typeface="NanumSquare" panose="020B0600000101010101"/>
              </a:rPr>
              <a:t>etc</a:t>
            </a:r>
            <a:r>
              <a:rPr lang="en-US" altLang="ko-KR" sz="1200" dirty="0">
                <a:solidFill>
                  <a:schemeClr val="bg1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  <a:t>)</a:t>
            </a:r>
            <a:endParaRPr lang="ko-KR" altLang="en-US" sz="1200" dirty="0">
              <a:solidFill>
                <a:schemeClr val="bg1"/>
              </a:solidFill>
              <a:latin typeface="NanumSquare" panose="020B0600000101010101" pitchFamily="50" charset="-127"/>
              <a:ea typeface="NanumSquare" panose="020B0600000101010101" pitchFamily="50" charset="-127"/>
            </a:endParaRP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560AFCF2-2A99-B9B4-60CC-5F201F2711E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4375" r="34308"/>
          <a:stretch/>
        </p:blipFill>
        <p:spPr>
          <a:xfrm>
            <a:off x="199743" y="3022929"/>
            <a:ext cx="1623703" cy="2808420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1540D2DB-F9CC-760D-431D-99808A59D0A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4405" r="34039"/>
          <a:stretch/>
        </p:blipFill>
        <p:spPr>
          <a:xfrm>
            <a:off x="1900938" y="3011038"/>
            <a:ext cx="1650002" cy="2832202"/>
          </a:xfrm>
          <a:prstGeom prst="rect">
            <a:avLst/>
          </a:prstGeom>
        </p:spPr>
      </p:pic>
      <p:pic>
        <p:nvPicPr>
          <p:cNvPr id="32" name="그림 31">
            <a:extLst>
              <a:ext uri="{FF2B5EF4-FFF2-40B4-BE49-F238E27FC236}">
                <a16:creationId xmlns:a16="http://schemas.microsoft.com/office/drawing/2014/main" id="{4ED95333-8BD3-1101-46D7-E83601C736E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4207" t="12" r="34415" b="-12"/>
          <a:stretch/>
        </p:blipFill>
        <p:spPr>
          <a:xfrm>
            <a:off x="7037653" y="3031839"/>
            <a:ext cx="1571640" cy="2817426"/>
          </a:xfrm>
          <a:prstGeom prst="rect">
            <a:avLst/>
          </a:prstGeom>
        </p:spPr>
      </p:pic>
      <p:pic>
        <p:nvPicPr>
          <p:cNvPr id="36" name="그림 35">
            <a:extLst>
              <a:ext uri="{FF2B5EF4-FFF2-40B4-BE49-F238E27FC236}">
                <a16:creationId xmlns:a16="http://schemas.microsoft.com/office/drawing/2014/main" id="{7294FC55-8649-37FD-F116-966B2FD5BE6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4062" r="34039"/>
          <a:stretch/>
        </p:blipFill>
        <p:spPr>
          <a:xfrm>
            <a:off x="5362418" y="3031839"/>
            <a:ext cx="1597743" cy="2817426"/>
          </a:xfrm>
          <a:prstGeom prst="rect">
            <a:avLst/>
          </a:prstGeom>
        </p:spPr>
      </p:pic>
      <p:pic>
        <p:nvPicPr>
          <p:cNvPr id="38" name="그림 37">
            <a:extLst>
              <a:ext uri="{FF2B5EF4-FFF2-40B4-BE49-F238E27FC236}">
                <a16:creationId xmlns:a16="http://schemas.microsoft.com/office/drawing/2014/main" id="{92B66E91-7E44-1AE1-A007-E6D7EA5EE8FE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38374" t="9974" r="38118" b="16446"/>
          <a:stretch/>
        </p:blipFill>
        <p:spPr>
          <a:xfrm>
            <a:off x="3628432" y="3022929"/>
            <a:ext cx="1656494" cy="2808420"/>
          </a:xfrm>
          <a:prstGeom prst="rect">
            <a:avLst/>
          </a:prstGeom>
        </p:spPr>
      </p:pic>
      <p:pic>
        <p:nvPicPr>
          <p:cNvPr id="42" name="그림 41">
            <a:extLst>
              <a:ext uri="{FF2B5EF4-FFF2-40B4-BE49-F238E27FC236}">
                <a16:creationId xmlns:a16="http://schemas.microsoft.com/office/drawing/2014/main" id="{F2F77D1C-0D75-EE89-8602-3BADFA7C222D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34687" r="34923" b="-116"/>
          <a:stretch/>
        </p:blipFill>
        <p:spPr>
          <a:xfrm>
            <a:off x="9586008" y="2549009"/>
            <a:ext cx="2305459" cy="4113910"/>
          </a:xfrm>
          <a:prstGeom prst="rect">
            <a:avLst/>
          </a:prstGeom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23" name="직사각형 22">
            <a:extLst>
              <a:ext uri="{FF2B5EF4-FFF2-40B4-BE49-F238E27FC236}">
                <a16:creationId xmlns:a16="http://schemas.microsoft.com/office/drawing/2014/main" id="{C25B7197-CC45-44DF-9130-99A4527C98AE}"/>
              </a:ext>
            </a:extLst>
          </p:cNvPr>
          <p:cNvSpPr/>
          <p:nvPr/>
        </p:nvSpPr>
        <p:spPr>
          <a:xfrm>
            <a:off x="9975273" y="4507345"/>
            <a:ext cx="1583054" cy="93287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chemeClr val="tx1"/>
                </a:solidFill>
              </a:rPr>
              <a:t>Ex) Oh... what’s inside here is...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07C2EA44-EEE2-4995-BD6C-3D4E2DA55513}"/>
              </a:ext>
            </a:extLst>
          </p:cNvPr>
          <p:cNvSpPr/>
          <p:nvPr/>
        </p:nvSpPr>
        <p:spPr>
          <a:xfrm>
            <a:off x="9947210" y="2625394"/>
            <a:ext cx="1583054" cy="40644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chemeClr val="tx1"/>
                </a:solidFill>
              </a:rPr>
              <a:t>Ex) Trend 2: Savory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01418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직사각형 32">
            <a:extLst>
              <a:ext uri="{FF2B5EF4-FFF2-40B4-BE49-F238E27FC236}">
                <a16:creationId xmlns:a16="http://schemas.microsoft.com/office/drawing/2014/main" id="{AD83EB9C-6748-CBEB-E528-6A1EE089C02D}"/>
              </a:ext>
            </a:extLst>
          </p:cNvPr>
          <p:cNvSpPr/>
          <p:nvPr/>
        </p:nvSpPr>
        <p:spPr>
          <a:xfrm>
            <a:off x="-66677" y="0"/>
            <a:ext cx="12258677" cy="724852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E374D82-FC49-C54B-6F4D-3454FF3B6035}"/>
              </a:ext>
            </a:extLst>
          </p:cNvPr>
          <p:cNvSpPr txBox="1"/>
          <p:nvPr/>
        </p:nvSpPr>
        <p:spPr>
          <a:xfrm>
            <a:off x="161301" y="119299"/>
            <a:ext cx="851535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1200" dirty="0" err="1">
                <a:solidFill>
                  <a:schemeClr val="bg1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  <a:t>ㅇ</a:t>
            </a:r>
            <a:r>
              <a:rPr lang="en-US" altLang="ko-KR" sz="1200" dirty="0">
                <a:solidFill>
                  <a:schemeClr val="bg1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  <a:t>Request active sharing of vertical photos and short video shots from various angles</a:t>
            </a:r>
          </a:p>
          <a:p>
            <a:r>
              <a:rPr lang="ko-KR" altLang="en-US" sz="1200" dirty="0" err="1">
                <a:solidFill>
                  <a:schemeClr val="bg1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  <a:t>ㅇ</a:t>
            </a:r>
            <a:r>
              <a:rPr lang="en-US" altLang="ko-KR" sz="1200" dirty="0">
                <a:solidFill>
                  <a:schemeClr val="bg1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  <a:t>Request the sharing of logos, files of promotional material design, etc. for each project/event</a:t>
            </a:r>
          </a:p>
          <a:p>
            <a:r>
              <a:rPr lang="ko-KR" altLang="en-US" sz="1200" dirty="0" err="1">
                <a:solidFill>
                  <a:schemeClr val="bg1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  <a:t>ㅇ</a:t>
            </a:r>
            <a:r>
              <a:rPr lang="en-US" altLang="ko-KR" sz="1200" dirty="0">
                <a:solidFill>
                  <a:schemeClr val="bg1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  <a:t>Request sharing of key details for each recording (names of participating organizations/facilities/schools, program/event names, locations, etc.)</a:t>
            </a:r>
            <a:endParaRPr lang="ko-KR" altLang="en-US" sz="1200" dirty="0">
              <a:solidFill>
                <a:schemeClr val="bg1"/>
              </a:solidFill>
              <a:latin typeface="NanumSquare" panose="020B0600000101010101" pitchFamily="50" charset="-127"/>
              <a:ea typeface="NanumSquare" panose="020B0600000101010101" pitchFamily="50" charset="-127"/>
            </a:endParaRPr>
          </a:p>
        </p:txBody>
      </p: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0F61F0F2-D5CE-1EE8-E095-6976C6F0B367}"/>
              </a:ext>
            </a:extLst>
          </p:cNvPr>
          <p:cNvCxnSpPr/>
          <p:nvPr/>
        </p:nvCxnSpPr>
        <p:spPr>
          <a:xfrm>
            <a:off x="152399" y="905330"/>
            <a:ext cx="11820525" cy="0"/>
          </a:xfrm>
          <a:prstGeom prst="line">
            <a:avLst/>
          </a:prstGeom>
          <a:noFill/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2D53580C-90D7-E402-C801-720DC594EBF4}"/>
              </a:ext>
            </a:extLst>
          </p:cNvPr>
          <p:cNvSpPr txBox="1"/>
          <p:nvPr/>
        </p:nvSpPr>
        <p:spPr>
          <a:xfrm>
            <a:off x="315531" y="925992"/>
            <a:ext cx="4897863" cy="19082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  <a:t>While shooting video,</a:t>
            </a:r>
          </a:p>
          <a:p>
            <a:endParaRPr lang="en-US" altLang="ko-KR" sz="1400" dirty="0">
              <a:solidFill>
                <a:schemeClr val="bg1"/>
              </a:solidFill>
              <a:latin typeface="NanumSquare" panose="020B0600000101010101" pitchFamily="50" charset="-127"/>
              <a:ea typeface="NanumSquare" panose="020B0600000101010101" pitchFamily="50" charset="-127"/>
            </a:endParaRPr>
          </a:p>
          <a:p>
            <a:r>
              <a:rPr lang="en-US" altLang="ko-KR" sz="1400" dirty="0">
                <a:solidFill>
                  <a:schemeClr val="bg1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  <a:t>Please film for at least 10 seconds per scene.</a:t>
            </a:r>
            <a:br>
              <a:rPr lang="en-US" altLang="ko-KR" sz="1400" dirty="0">
                <a:solidFill>
                  <a:schemeClr val="bg1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</a:br>
            <a:r>
              <a:rPr lang="en-US" altLang="ko-KR" sz="1400" dirty="0">
                <a:solidFill>
                  <a:schemeClr val="bg1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  <a:t>Please submit the footage following the flow below.</a:t>
            </a:r>
            <a:br>
              <a:rPr lang="en-US" altLang="ko-KR" sz="1400" dirty="0">
                <a:solidFill>
                  <a:schemeClr val="bg1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</a:br>
            <a:r>
              <a:rPr lang="en-US" altLang="ko-KR" sz="1400" dirty="0">
                <a:solidFill>
                  <a:schemeClr val="bg1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  <a:t>Please shoot vertically in 9:16 aspect ratio, considering the characteristics of reels.</a:t>
            </a:r>
            <a:endParaRPr lang="ko-KR" altLang="en-US" sz="1400" dirty="0">
              <a:solidFill>
                <a:schemeClr val="bg1"/>
              </a:solidFill>
              <a:latin typeface="NanumSquare" panose="020B0600000101010101" pitchFamily="50" charset="-127"/>
              <a:ea typeface="NanumSquare" panose="020B0600000101010101" pitchFamily="50" charset="-127"/>
            </a:endParaRPr>
          </a:p>
          <a:p>
            <a:br>
              <a:rPr lang="en-US" altLang="ko-KR" sz="1400" dirty="0">
                <a:solidFill>
                  <a:schemeClr val="bg1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</a:br>
            <a:endParaRPr lang="ko-KR" altLang="en-US" sz="1400" dirty="0">
              <a:solidFill>
                <a:schemeClr val="bg1"/>
              </a:solidFill>
              <a:latin typeface="NanumSquare" panose="020B0600000101010101" pitchFamily="50" charset="-127"/>
              <a:ea typeface="NanumSquare" panose="020B0600000101010101" pitchFamily="50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41A4FBA-94DE-1D95-E088-BCCBCD69DD45}"/>
              </a:ext>
            </a:extLst>
          </p:cNvPr>
          <p:cNvSpPr txBox="1"/>
          <p:nvPr/>
        </p:nvSpPr>
        <p:spPr>
          <a:xfrm>
            <a:off x="315530" y="2394562"/>
            <a:ext cx="287360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2400" b="1" dirty="0">
                <a:highlight>
                  <a:srgbClr val="FFFF00"/>
                </a:highlight>
                <a:latin typeface="NanumSquare" panose="020B0600000101010101" pitchFamily="50" charset="-127"/>
                <a:ea typeface="NanumSquare" panose="020B0600000101010101" pitchFamily="50" charset="-127"/>
              </a:rPr>
              <a:t>(On-site reaction)</a:t>
            </a:r>
            <a:endParaRPr lang="ko-KR" altLang="en-US" sz="2400" b="1" dirty="0">
              <a:highlight>
                <a:srgbClr val="FFFF00"/>
              </a:highlight>
              <a:latin typeface="NanumSquare" panose="020B0600000101010101" pitchFamily="50" charset="-127"/>
              <a:ea typeface="NanumSquare" panose="020B0600000101010101" pitchFamily="50" charset="-127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E6ABD02-7EF0-EDBD-1A17-6BCB4FB52619}"/>
              </a:ext>
            </a:extLst>
          </p:cNvPr>
          <p:cNvSpPr txBox="1"/>
          <p:nvPr/>
        </p:nvSpPr>
        <p:spPr>
          <a:xfrm>
            <a:off x="5146750" y="984161"/>
            <a:ext cx="6434066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  <a:t>(On-site reaction)</a:t>
            </a:r>
            <a:r>
              <a:rPr lang="ko-KR" altLang="en-US" sz="2000" dirty="0">
                <a:solidFill>
                  <a:schemeClr val="bg1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  <a:t> </a:t>
            </a:r>
            <a:r>
              <a:rPr lang="en-US" altLang="ko-KR" sz="2000" dirty="0">
                <a:solidFill>
                  <a:srgbClr val="FFFF00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  <a:t>Please direct the shoot with a natural vibe.</a:t>
            </a:r>
            <a:br>
              <a:rPr lang="en-US" altLang="ko-KR" sz="1600" dirty="0">
                <a:solidFill>
                  <a:srgbClr val="FFFF00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</a:br>
            <a:r>
              <a:rPr lang="en-US" altLang="ko-KR" sz="1600" dirty="0">
                <a:solidFill>
                  <a:schemeClr val="bg1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  <a:t>B</a:t>
            </a:r>
            <a:r>
              <a:rPr lang="en-US" altLang="ko-KR" dirty="0">
                <a:solidFill>
                  <a:schemeClr val="bg1"/>
                </a:solidFill>
              </a:rPr>
              <a:t>est to shoot handheld as if moving through the scene, rather than using a fixed angle, to give it a natural vibe</a:t>
            </a:r>
            <a:endParaRPr lang="ko-KR" altLang="en-US" sz="1600" dirty="0">
              <a:solidFill>
                <a:schemeClr val="bg1"/>
              </a:solidFill>
              <a:latin typeface="NanumSquare" panose="020B0600000101010101" pitchFamily="50" charset="-127"/>
              <a:ea typeface="NanumSquare" panose="020B0600000101010101" pitchFamily="50" charset="-127"/>
            </a:endParaRPr>
          </a:p>
        </p:txBody>
      </p:sp>
      <p:sp>
        <p:nvSpPr>
          <p:cNvPr id="39" name="화살표: 오른쪽 38">
            <a:extLst>
              <a:ext uri="{FF2B5EF4-FFF2-40B4-BE49-F238E27FC236}">
                <a16:creationId xmlns:a16="http://schemas.microsoft.com/office/drawing/2014/main" id="{CD298E0F-A6F1-7FCE-3CA9-79E59DD99DE9}"/>
              </a:ext>
            </a:extLst>
          </p:cNvPr>
          <p:cNvSpPr/>
          <p:nvPr/>
        </p:nvSpPr>
        <p:spPr>
          <a:xfrm>
            <a:off x="6001826" y="3858251"/>
            <a:ext cx="844187" cy="1495425"/>
          </a:xfrm>
          <a:prstGeom prst="rightArrow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0925D0BF-FB4E-80D6-3DAB-2747966CD543}"/>
              </a:ext>
            </a:extLst>
          </p:cNvPr>
          <p:cNvSpPr/>
          <p:nvPr/>
        </p:nvSpPr>
        <p:spPr>
          <a:xfrm>
            <a:off x="5146750" y="1065904"/>
            <a:ext cx="6651550" cy="1087357"/>
          </a:xfrm>
          <a:prstGeom prst="rect">
            <a:avLst/>
          </a:prstGeom>
          <a:noFill/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AB14F52-661C-72F6-8FED-D38372DEE424}"/>
              </a:ext>
            </a:extLst>
          </p:cNvPr>
          <p:cNvSpPr txBox="1"/>
          <p:nvPr/>
        </p:nvSpPr>
        <p:spPr>
          <a:xfrm flipH="1">
            <a:off x="221883" y="5946390"/>
            <a:ext cx="184479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 err="1">
                <a:solidFill>
                  <a:srgbClr val="FFFF00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  <a:t>Product+On-site</a:t>
            </a:r>
            <a:r>
              <a:rPr lang="en-US" altLang="ko-KR" sz="1600" dirty="0">
                <a:solidFill>
                  <a:srgbClr val="FFFF00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  <a:t> scene</a:t>
            </a:r>
            <a:br>
              <a:rPr lang="en-US" altLang="ko-KR" sz="1200" dirty="0">
                <a:solidFill>
                  <a:schemeClr val="bg1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</a:br>
            <a:r>
              <a:rPr lang="en-US" altLang="ko-KR" sz="1200" dirty="0">
                <a:solidFill>
                  <a:schemeClr val="bg1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  <a:t>(Showing the product and on-site view)</a:t>
            </a:r>
            <a:endParaRPr lang="ko-KR" altLang="en-US" sz="1200" dirty="0">
              <a:solidFill>
                <a:schemeClr val="bg1"/>
              </a:solidFill>
              <a:latin typeface="NanumSquare" panose="020B0600000101010101" pitchFamily="50" charset="-127"/>
              <a:ea typeface="NanumSquare" panose="020B0600000101010101" pitchFamily="50" charset="-127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D6986C9-B0E9-07D1-D688-15646C9CF990}"/>
              </a:ext>
            </a:extLst>
          </p:cNvPr>
          <p:cNvSpPr txBox="1"/>
          <p:nvPr/>
        </p:nvSpPr>
        <p:spPr>
          <a:xfrm flipH="1">
            <a:off x="2123832" y="5946390"/>
            <a:ext cx="1844797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FFFF00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  <a:t>Portrait shooting</a:t>
            </a:r>
            <a:br>
              <a:rPr lang="en-US" altLang="ko-KR" sz="1600" dirty="0">
                <a:solidFill>
                  <a:srgbClr val="FFFF00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</a:br>
            <a:r>
              <a:rPr lang="en-US" altLang="ko-KR" sz="1200" dirty="0">
                <a:solidFill>
                  <a:schemeClr val="bg1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  <a:t>(</a:t>
            </a:r>
            <a:r>
              <a:rPr lang="en-US" altLang="ko-KR" sz="1200" dirty="0">
                <a:solidFill>
                  <a:schemeClr val="bg1"/>
                </a:solidFill>
                <a:ea typeface="NanumSquare" panose="020B0600000101010101"/>
              </a:rPr>
              <a:t>Focus on the action and experience with close-up shots; unnecessary to show the face</a:t>
            </a:r>
            <a:r>
              <a:rPr lang="en-US" altLang="ko-KR" sz="1200" dirty="0">
                <a:solidFill>
                  <a:schemeClr val="bg1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  <a:t>.)</a:t>
            </a:r>
            <a:endParaRPr lang="ko-KR" altLang="en-US" sz="1200" dirty="0">
              <a:solidFill>
                <a:schemeClr val="bg1"/>
              </a:solidFill>
              <a:latin typeface="NanumSquare" panose="020B0600000101010101" pitchFamily="50" charset="-127"/>
              <a:ea typeface="NanumSquare" panose="020B0600000101010101" pitchFamily="50" charset="-127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BB6533F3-DED7-291C-65B8-0BE9E24A580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906" r="33915"/>
          <a:stretch/>
        </p:blipFill>
        <p:spPr>
          <a:xfrm>
            <a:off x="338408" y="3031839"/>
            <a:ext cx="1611749" cy="2817426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6B933508-8E42-AD73-BDD4-F9A1BEFBD9B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4524" r="34146"/>
          <a:stretch/>
        </p:blipFill>
        <p:spPr>
          <a:xfrm>
            <a:off x="4096346" y="3031839"/>
            <a:ext cx="1671736" cy="2890219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A5CEEF93-629A-0071-1A13-ED19ABA471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40357" y="3040754"/>
            <a:ext cx="1611748" cy="284867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6EEC3575-D9CD-AF81-2668-2E41EE65650A}"/>
              </a:ext>
            </a:extLst>
          </p:cNvPr>
          <p:cNvSpPr txBox="1"/>
          <p:nvPr/>
        </p:nvSpPr>
        <p:spPr>
          <a:xfrm flipH="1">
            <a:off x="3970677" y="5955923"/>
            <a:ext cx="184479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FFFF00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  <a:t>Reaction</a:t>
            </a:r>
            <a:br>
              <a:rPr lang="en-US" altLang="ko-KR" sz="1600" dirty="0">
                <a:solidFill>
                  <a:srgbClr val="FFFF00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</a:br>
            <a:r>
              <a:rPr lang="en-US" altLang="ko-KR" sz="1200" dirty="0">
                <a:solidFill>
                  <a:schemeClr val="bg1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  <a:t>(</a:t>
            </a:r>
            <a:r>
              <a:rPr lang="en-US" altLang="ko-KR" sz="1200" dirty="0">
                <a:solidFill>
                  <a:schemeClr val="bg1"/>
                </a:solidFill>
                <a:ea typeface="NanumSquare" panose="020B0600000101010101"/>
              </a:rPr>
              <a:t>Use sounds and hand movements to describe the product's taste and texture, </a:t>
            </a:r>
            <a:r>
              <a:rPr lang="en-US" altLang="ko-KR" sz="1200" dirty="0" err="1">
                <a:solidFill>
                  <a:schemeClr val="bg1"/>
                </a:solidFill>
                <a:ea typeface="NanumSquare" panose="020B0600000101010101"/>
              </a:rPr>
              <a:t>etc</a:t>
            </a:r>
            <a:r>
              <a:rPr lang="en-US" altLang="ko-KR" sz="1200" dirty="0">
                <a:solidFill>
                  <a:schemeClr val="bg1"/>
                </a:solidFill>
                <a:latin typeface="NanumSquare" panose="020B0600000101010101" pitchFamily="50" charset="-127"/>
                <a:ea typeface="NanumSquare" panose="020B0600000101010101" pitchFamily="50" charset="-127"/>
              </a:rPr>
              <a:t>)</a:t>
            </a:r>
            <a:endParaRPr lang="ko-KR" altLang="en-US" sz="1200" dirty="0">
              <a:solidFill>
                <a:schemeClr val="bg1"/>
              </a:solidFill>
              <a:latin typeface="NanumSquare" panose="020B0600000101010101" pitchFamily="50" charset="-127"/>
              <a:ea typeface="NanumSquare" panose="020B0600000101010101" pitchFamily="50" charset="-127"/>
            </a:endParaRPr>
          </a:p>
        </p:txBody>
      </p:sp>
      <p:pic>
        <p:nvPicPr>
          <p:cNvPr id="26" name="그림 25">
            <a:extLst>
              <a:ext uri="{FF2B5EF4-FFF2-40B4-BE49-F238E27FC236}">
                <a16:creationId xmlns:a16="http://schemas.microsoft.com/office/drawing/2014/main" id="{562B1612-006F-B2E4-04F3-C3661B13332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4449" r="34217"/>
          <a:stretch/>
        </p:blipFill>
        <p:spPr>
          <a:xfrm>
            <a:off x="7079757" y="2625394"/>
            <a:ext cx="2236772" cy="4015318"/>
          </a:xfrm>
          <a:prstGeom prst="rect">
            <a:avLst/>
          </a:prstGeom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D4B1BB51-E880-1412-EC6D-680E5B6BC5DA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33994" r="34216"/>
          <a:stretch/>
        </p:blipFill>
        <p:spPr>
          <a:xfrm>
            <a:off x="9555421" y="2625394"/>
            <a:ext cx="2269273" cy="4015318"/>
          </a:xfrm>
          <a:prstGeom prst="rect">
            <a:avLst/>
          </a:prstGeom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19" name="직사각형 18">
            <a:extLst>
              <a:ext uri="{FF2B5EF4-FFF2-40B4-BE49-F238E27FC236}">
                <a16:creationId xmlns:a16="http://schemas.microsoft.com/office/drawing/2014/main" id="{9B03BDFC-E510-46F0-85A6-88D402FA27F3}"/>
              </a:ext>
            </a:extLst>
          </p:cNvPr>
          <p:cNvSpPr/>
          <p:nvPr/>
        </p:nvSpPr>
        <p:spPr>
          <a:xfrm>
            <a:off x="9997762" y="4280848"/>
            <a:ext cx="1583054" cy="93287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chemeClr val="tx1"/>
                </a:solidFill>
              </a:rPr>
              <a:t>Ex) Why does this actually work? What kind of combination is this?!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CFE715FA-24F4-47B1-A1F3-B0C8E93809EF}"/>
              </a:ext>
            </a:extLst>
          </p:cNvPr>
          <p:cNvSpPr/>
          <p:nvPr/>
        </p:nvSpPr>
        <p:spPr>
          <a:xfrm>
            <a:off x="7390766" y="4605963"/>
            <a:ext cx="1583054" cy="93287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chemeClr val="tx1"/>
                </a:solidFill>
              </a:rPr>
              <a:t>Ex) Since my colleagues wanted to know as well,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09453574-C1B2-4413-8852-EA75DBEE7093}"/>
              </a:ext>
            </a:extLst>
          </p:cNvPr>
          <p:cNvSpPr/>
          <p:nvPr/>
        </p:nvSpPr>
        <p:spPr>
          <a:xfrm>
            <a:off x="7196279" y="6156972"/>
            <a:ext cx="1901949" cy="33756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chemeClr val="tx1"/>
                </a:solidFill>
              </a:rPr>
              <a:t>Ex) Bread tasting party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25585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345</TotalTime>
  <Words>1256</Words>
  <Application>Microsoft Office PowerPoint</Application>
  <PresentationFormat>와이드스크린</PresentationFormat>
  <Paragraphs>85</Paragraphs>
  <Slides>7</Slides>
  <Notes>4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HeadingPairs>
  <TitlesOfParts>
    <vt:vector size="11" baseType="lpstr">
      <vt:lpstr>NanumSquare</vt:lpstr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서연 이</dc:creator>
  <cp:lastModifiedBy>psy20</cp:lastModifiedBy>
  <cp:revision>40</cp:revision>
  <dcterms:created xsi:type="dcterms:W3CDTF">2026-04-08T17:43:33Z</dcterms:created>
  <dcterms:modified xsi:type="dcterms:W3CDTF">2026-04-23T09:31:08Z</dcterms:modified>
</cp:coreProperties>
</file>